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16" r:id="rId4"/>
  </p:sldMasterIdLst>
  <p:notesMasterIdLst>
    <p:notesMasterId r:id="rId49"/>
  </p:notesMasterIdLst>
  <p:handoutMasterIdLst>
    <p:handoutMasterId r:id="rId50"/>
  </p:handoutMasterIdLst>
  <p:sldIdLst>
    <p:sldId id="1448943622" r:id="rId5"/>
    <p:sldId id="931" r:id="rId6"/>
    <p:sldId id="403" r:id="rId7"/>
    <p:sldId id="1448943620" r:id="rId8"/>
    <p:sldId id="1448943582" r:id="rId9"/>
    <p:sldId id="1448943595" r:id="rId10"/>
    <p:sldId id="1175" r:id="rId11"/>
    <p:sldId id="1448943596" r:id="rId12"/>
    <p:sldId id="1448943619" r:id="rId13"/>
    <p:sldId id="387" r:id="rId14"/>
    <p:sldId id="389" r:id="rId15"/>
    <p:sldId id="1448943617" r:id="rId16"/>
    <p:sldId id="1448943614" r:id="rId17"/>
    <p:sldId id="1448943616" r:id="rId18"/>
    <p:sldId id="1448943615" r:id="rId19"/>
    <p:sldId id="1448943618" r:id="rId20"/>
    <p:sldId id="1448943632" r:id="rId21"/>
    <p:sldId id="1448943598" r:id="rId22"/>
    <p:sldId id="1448943599" r:id="rId23"/>
    <p:sldId id="1448943600" r:id="rId24"/>
    <p:sldId id="425" r:id="rId25"/>
    <p:sldId id="1448943601" r:id="rId26"/>
    <p:sldId id="1448943623" r:id="rId27"/>
    <p:sldId id="426" r:id="rId28"/>
    <p:sldId id="1448943630" r:id="rId29"/>
    <p:sldId id="1448943631" r:id="rId30"/>
    <p:sldId id="1448943602" r:id="rId31"/>
    <p:sldId id="1448943603" r:id="rId32"/>
    <p:sldId id="1448943605" r:id="rId33"/>
    <p:sldId id="1448943608" r:id="rId34"/>
    <p:sldId id="1448943607" r:id="rId35"/>
    <p:sldId id="1448943633" r:id="rId36"/>
    <p:sldId id="436" r:id="rId37"/>
    <p:sldId id="1448943580" r:id="rId38"/>
    <p:sldId id="1448943589" r:id="rId39"/>
    <p:sldId id="1448943577" r:id="rId40"/>
    <p:sldId id="1448943584" r:id="rId41"/>
    <p:sldId id="1448943585" r:id="rId42"/>
    <p:sldId id="1448943586" r:id="rId43"/>
    <p:sldId id="1448943587" r:id="rId44"/>
    <p:sldId id="1448943590" r:id="rId45"/>
    <p:sldId id="1448943591" r:id="rId46"/>
    <p:sldId id="1448943593" r:id="rId47"/>
    <p:sldId id="1448943592" r:id="rId48"/>
  </p:sldIdLst>
  <p:sldSz cx="9144000" cy="6858000" type="screen4x3"/>
  <p:notesSz cx="6934200" cy="9220200"/>
  <p:embeddedFontLst>
    <p:embeddedFont>
      <p:font typeface="BLK Fort" panose="020B0503030202060203" pitchFamily="34" charset="0"/>
      <p:regular r:id="rId51"/>
      <p:bold r:id="rId52"/>
      <p:italic r:id="rId53"/>
      <p:boldItalic r:id="rId54"/>
    </p:embeddedFont>
    <p:embeddedFont>
      <p:font typeface="BLK Fort Cond Light" panose="020B0306030202060103" pitchFamily="34" charset="0"/>
      <p:regular r:id="rId55"/>
    </p:embeddedFont>
    <p:embeddedFont>
      <p:font typeface="BLK Fort Extrabold" panose="020B0903030202060203" pitchFamily="34" charset="0"/>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05" userDrawn="1">
          <p15:clr>
            <a:srgbClr val="A4A3A4"/>
          </p15:clr>
        </p15:guide>
        <p15:guide id="2" pos="218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2FFA5D-87B4-456A-9821-1D502468CF0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wholeTbl>
      <a:tcTxStyle>
        <a:fontRef idx="minor">
          <a:scrgbClr r="0" g="0" b="0"/>
        </a:fontRef>
        <a:schemeClr val="tx1"/>
      </a:tcTxStyle>
      <a:tcStyle>
        <a:tcBdr>
          <a:left>
            <a:ln>
              <a:noFill/>
            </a:ln>
          </a:left>
          <a:right>
            <a:ln>
              <a:noFill/>
            </a:ln>
          </a:right>
          <a:top>
            <a:ln>
              <a:noFill/>
            </a:ln>
          </a:top>
          <a:bottom>
            <a:ln w="9525" cmpd="sng">
              <a:solidFill>
                <a:srgbClr val="7C7B7F"/>
              </a:solidFill>
            </a:ln>
          </a:bottom>
          <a:insideH>
            <a:ln w="9525" cmpd="sng">
              <a:solidFill>
                <a:srgbClr val="7C7B7F"/>
              </a:solidFill>
            </a:ln>
          </a:insideH>
          <a:insideV>
            <a:ln w="9525" cmpd="sng">
              <a:solidFill>
                <a:srgbClr val="7C7B7F"/>
              </a:solidFill>
            </a:ln>
          </a:insideV>
        </a:tcBdr>
        <a:fill>
          <a:noFill/>
        </a:fill>
      </a:tcStyle>
    </a:wholeTbl>
    <a:firstRow>
      <a:tcTxStyle b="on">
        <a:fontRef idx="minor">
          <a:scrgbClr r="0" g="0" b="0"/>
        </a:fontRef>
        <a:schemeClr val="lt1"/>
      </a:tcTxStyle>
      <a:tcStyle>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4554" y="-3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05"/>
        <p:guide pos="218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9"/>
            <a:ext cx="3004821" cy="460791"/>
          </a:xfrm>
          <a:prstGeom prst="rect">
            <a:avLst/>
          </a:prstGeom>
        </p:spPr>
        <p:txBody>
          <a:bodyPr vert="horz" lIns="88092" tIns="44045" rIns="88092" bIns="44045" rtlCol="0"/>
          <a:lstStyle>
            <a:lvl1pPr algn="l">
              <a:defRPr sz="1200"/>
            </a:lvl1pPr>
          </a:lstStyle>
          <a:p>
            <a:endParaRPr>
              <a:latin typeface="BLK Fort" panose="020B0503030202060203" pitchFamily="34" charset="0"/>
            </a:endParaRPr>
          </a:p>
        </p:txBody>
      </p:sp>
      <p:sp>
        <p:nvSpPr>
          <p:cNvPr id="4" name="Footer Placeholder 3"/>
          <p:cNvSpPr>
            <a:spLocks noGrp="1"/>
          </p:cNvSpPr>
          <p:nvPr>
            <p:ph type="ftr" sz="quarter" idx="2"/>
          </p:nvPr>
        </p:nvSpPr>
        <p:spPr>
          <a:xfrm>
            <a:off x="6" y="8757944"/>
            <a:ext cx="3004821" cy="460790"/>
          </a:xfrm>
          <a:prstGeom prst="rect">
            <a:avLst/>
          </a:prstGeom>
        </p:spPr>
        <p:txBody>
          <a:bodyPr vert="horz" lIns="88092" tIns="44045" rIns="88092" bIns="44045" rtlCol="0" anchor="b"/>
          <a:lstStyle>
            <a:lvl1pPr algn="l">
              <a:defRPr sz="1200"/>
            </a:lvl1pPr>
          </a:lstStyle>
          <a:p>
            <a:endParaRPr>
              <a:latin typeface="BLK Fort" panose="020B0503030202060203" pitchFamily="34" charset="0"/>
            </a:endParaRPr>
          </a:p>
        </p:txBody>
      </p:sp>
    </p:spTree>
    <p:extLst>
      <p:ext uri="{BB962C8B-B14F-4D97-AF65-F5344CB8AC3E}">
        <p14:creationId xmlns:p14="http://schemas.microsoft.com/office/powerpoint/2010/main" val="5850780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 y="9"/>
            <a:ext cx="3004821" cy="460791"/>
          </a:xfrm>
          <a:prstGeom prst="rect">
            <a:avLst/>
          </a:prstGeom>
        </p:spPr>
        <p:txBody>
          <a:bodyPr vert="horz" lIns="88092" tIns="44045" rIns="88092" bIns="44045" rtlCol="0"/>
          <a:lstStyle>
            <a:lvl1pPr algn="l">
              <a:defRPr sz="1200">
                <a:latin typeface="BLK Fort" panose="020B0503030202060203" pitchFamily="34" charset="0"/>
              </a:defRPr>
            </a:lvl1pPr>
          </a:lstStyle>
          <a:p>
            <a:endParaRPr lang="en-US"/>
          </a:p>
        </p:txBody>
      </p:sp>
      <p:sp>
        <p:nvSpPr>
          <p:cNvPr id="3" name="Date Placeholder 2"/>
          <p:cNvSpPr>
            <a:spLocks noGrp="1"/>
          </p:cNvSpPr>
          <p:nvPr>
            <p:ph type="dt" idx="1"/>
          </p:nvPr>
        </p:nvSpPr>
        <p:spPr>
          <a:xfrm>
            <a:off x="3927770" y="9"/>
            <a:ext cx="3004821" cy="460791"/>
          </a:xfrm>
          <a:prstGeom prst="rect">
            <a:avLst/>
          </a:prstGeom>
        </p:spPr>
        <p:txBody>
          <a:bodyPr vert="horz" lIns="88092" tIns="44045" rIns="88092" bIns="44045" rtlCol="0"/>
          <a:lstStyle>
            <a:lvl1pPr algn="r">
              <a:defRPr sz="1200">
                <a:latin typeface="BLK Fort" panose="020B0503030202060203" pitchFamily="34" charset="0"/>
              </a:defRPr>
            </a:lvl1pPr>
          </a:lstStyle>
          <a:p>
            <a:fld id="{CA7B17E1-9691-4CF0-8878-002E44B3FE99}" type="datetimeFigureOut">
              <a:rPr lang="en-US" smtClean="0"/>
              <a:pPr/>
              <a:t>1/14/2022</a:t>
            </a:fld>
            <a:endParaRPr lang="en-US"/>
          </a:p>
        </p:txBody>
      </p:sp>
      <p:sp>
        <p:nvSpPr>
          <p:cNvPr id="4" name="Slide Image Placeholder 3"/>
          <p:cNvSpPr>
            <a:spLocks noGrp="1" noRot="1" noChangeAspect="1"/>
          </p:cNvSpPr>
          <p:nvPr>
            <p:ph type="sldImg" idx="2"/>
          </p:nvPr>
        </p:nvSpPr>
        <p:spPr>
          <a:xfrm>
            <a:off x="1163638" y="692150"/>
            <a:ext cx="4606925" cy="3455988"/>
          </a:xfrm>
          <a:prstGeom prst="rect">
            <a:avLst/>
          </a:prstGeom>
          <a:noFill/>
          <a:ln w="12700">
            <a:solidFill>
              <a:prstClr val="black"/>
            </a:solidFill>
          </a:ln>
        </p:spPr>
        <p:txBody>
          <a:bodyPr vert="horz" lIns="88092" tIns="44045" rIns="88092" bIns="44045" rtlCol="0" anchor="ctr"/>
          <a:lstStyle/>
          <a:p>
            <a:endParaRPr/>
          </a:p>
        </p:txBody>
      </p:sp>
      <p:sp>
        <p:nvSpPr>
          <p:cNvPr id="5" name="Notes Placeholder 4"/>
          <p:cNvSpPr>
            <a:spLocks noGrp="1"/>
          </p:cNvSpPr>
          <p:nvPr>
            <p:ph type="body" sz="quarter" idx="3"/>
          </p:nvPr>
        </p:nvSpPr>
        <p:spPr>
          <a:xfrm>
            <a:off x="693424" y="4379715"/>
            <a:ext cx="5547359" cy="4148576"/>
          </a:xfrm>
          <a:prstGeom prst="rect">
            <a:avLst/>
          </a:prstGeom>
        </p:spPr>
        <p:txBody>
          <a:bodyPr vert="horz" lIns="88092" tIns="44045" rIns="88092" bIns="44045"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6" y="8757944"/>
            <a:ext cx="3004821" cy="460790"/>
          </a:xfrm>
          <a:prstGeom prst="rect">
            <a:avLst/>
          </a:prstGeom>
        </p:spPr>
        <p:txBody>
          <a:bodyPr vert="horz" lIns="88092" tIns="44045" rIns="88092" bIns="44045" rtlCol="0" anchor="b"/>
          <a:lstStyle>
            <a:lvl1pPr algn="l">
              <a:defRPr sz="1200">
                <a:latin typeface="BLK Fort" panose="020B0503030202060203" pitchFamily="34" charset="0"/>
              </a:defRPr>
            </a:lvl1pPr>
          </a:lstStyle>
          <a:p>
            <a:endParaRPr lang="en-US"/>
          </a:p>
        </p:txBody>
      </p:sp>
      <p:sp>
        <p:nvSpPr>
          <p:cNvPr id="7" name="Slide Number Placeholder 6"/>
          <p:cNvSpPr>
            <a:spLocks noGrp="1"/>
          </p:cNvSpPr>
          <p:nvPr>
            <p:ph type="sldNum" sz="quarter" idx="5"/>
          </p:nvPr>
        </p:nvSpPr>
        <p:spPr>
          <a:xfrm>
            <a:off x="3927770" y="8757944"/>
            <a:ext cx="3004821" cy="460790"/>
          </a:xfrm>
          <a:prstGeom prst="rect">
            <a:avLst/>
          </a:prstGeom>
        </p:spPr>
        <p:txBody>
          <a:bodyPr vert="horz" lIns="88092" tIns="44045" rIns="88092" bIns="44045" rtlCol="0" anchor="b"/>
          <a:lstStyle>
            <a:lvl1pPr algn="r">
              <a:defRPr sz="1200">
                <a:latin typeface="BLK Fort" panose="020B0503030202060203" pitchFamily="34" charset="0"/>
              </a:defRPr>
            </a:lvl1pPr>
          </a:lstStyle>
          <a:p>
            <a:fld id="{DC7191D3-4E4B-42E3-96E0-819975A3A0A6}" type="slidenum">
              <a:rPr lang="en-US" smtClean="0"/>
              <a:pPr/>
              <a:t>‹#›</a:t>
            </a:fld>
            <a:endParaRPr lang="en-US"/>
          </a:p>
        </p:txBody>
      </p:sp>
    </p:spTree>
    <p:extLst>
      <p:ext uri="{BB962C8B-B14F-4D97-AF65-F5344CB8AC3E}">
        <p14:creationId xmlns:p14="http://schemas.microsoft.com/office/powerpoint/2010/main" val="2864956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LK Fort" panose="020B0503030202060203" pitchFamily="34" charset="0"/>
        <a:ea typeface="+mn-ea"/>
        <a:cs typeface="+mn-cs"/>
      </a:defRPr>
    </a:lvl1pPr>
    <a:lvl2pPr marL="171450" indent="-171450" algn="l" defTabSz="914400" rtl="0" eaLnBrk="1" latinLnBrk="0" hangingPunct="1">
      <a:buFont typeface="Arial" panose="020B0604020202020204" pitchFamily="34" charset="0"/>
      <a:buChar char="•"/>
      <a:defRPr sz="1200" kern="1200">
        <a:solidFill>
          <a:schemeClr val="tx1"/>
        </a:solidFill>
        <a:latin typeface="BLK Fort" panose="020B0503030202060203" pitchFamily="34" charset="0"/>
        <a:ea typeface="+mn-ea"/>
        <a:cs typeface="+mn-cs"/>
      </a:defRPr>
    </a:lvl2pPr>
    <a:lvl3pPr marL="274320" indent="-137160" algn="l" defTabSz="914400" rtl="0" eaLnBrk="1" latinLnBrk="0" hangingPunct="1">
      <a:buFont typeface="Arial" panose="020B0604020202020204" pitchFamily="34" charset="0"/>
      <a:buChar char="•"/>
      <a:defRPr sz="1200" kern="1200">
        <a:solidFill>
          <a:schemeClr val="tx1"/>
        </a:solidFill>
        <a:latin typeface="BLK Fort" panose="020B0503030202060203" pitchFamily="34" charset="0"/>
        <a:ea typeface="+mn-ea"/>
        <a:cs typeface="+mn-cs"/>
      </a:defRPr>
    </a:lvl3pPr>
    <a:lvl4pPr marL="411480" indent="-137160" algn="l" defTabSz="914400" rtl="0" eaLnBrk="1" latinLnBrk="0" hangingPunct="1">
      <a:buFont typeface="Arial" panose="020B0604020202020204" pitchFamily="34" charset="0"/>
      <a:buChar char="•"/>
      <a:defRPr sz="1200" kern="1200">
        <a:solidFill>
          <a:schemeClr val="tx1"/>
        </a:solidFill>
        <a:latin typeface="BLK Fort" panose="020B0503030202060203" pitchFamily="34" charset="0"/>
        <a:ea typeface="+mn-ea"/>
        <a:cs typeface="+mn-cs"/>
      </a:defRPr>
    </a:lvl4pPr>
    <a:lvl5pPr marL="582930" indent="-171450" algn="l" defTabSz="914400" rtl="0" eaLnBrk="1" latinLnBrk="0" hangingPunct="1">
      <a:buFont typeface="Arial" panose="020B0604020202020204" pitchFamily="34" charset="0"/>
      <a:buChar char="•"/>
      <a:defRPr sz="1200" kern="1200">
        <a:solidFill>
          <a:schemeClr val="tx1"/>
        </a:solidFill>
        <a:latin typeface="BLK Fort" panose="020B050303020206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C7191D3-4E4B-42E3-96E0-819975A3A0A6}" type="slidenum">
              <a:rPr lang="en-US" smtClean="0"/>
              <a:t>1</a:t>
            </a:fld>
            <a:endParaRPr lang="en-US"/>
          </a:p>
        </p:txBody>
      </p:sp>
    </p:spTree>
    <p:extLst>
      <p:ext uri="{BB962C8B-B14F-4D97-AF65-F5344CB8AC3E}">
        <p14:creationId xmlns:p14="http://schemas.microsoft.com/office/powerpoint/2010/main" val="108778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191D3-4E4B-42E3-96E0-819975A3A0A6}" type="slidenum">
              <a:rPr lang="en-US" smtClean="0"/>
              <a:t>13</a:t>
            </a:fld>
            <a:endParaRPr lang="en-US"/>
          </a:p>
        </p:txBody>
      </p:sp>
    </p:spTree>
    <p:extLst>
      <p:ext uri="{BB962C8B-B14F-4D97-AF65-F5344CB8AC3E}">
        <p14:creationId xmlns:p14="http://schemas.microsoft.com/office/powerpoint/2010/main" val="3004328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191D3-4E4B-42E3-96E0-819975A3A0A6}" type="slidenum">
              <a:rPr lang="en-US" smtClean="0"/>
              <a:t>14</a:t>
            </a:fld>
            <a:endParaRPr lang="en-US"/>
          </a:p>
        </p:txBody>
      </p:sp>
    </p:spTree>
    <p:extLst>
      <p:ext uri="{BB962C8B-B14F-4D97-AF65-F5344CB8AC3E}">
        <p14:creationId xmlns:p14="http://schemas.microsoft.com/office/powerpoint/2010/main" val="2100717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191D3-4E4B-42E3-96E0-819975A3A0A6}" type="slidenum">
              <a:rPr lang="en-US" smtClean="0"/>
              <a:t>15</a:t>
            </a:fld>
            <a:endParaRPr lang="en-US"/>
          </a:p>
        </p:txBody>
      </p:sp>
    </p:spTree>
    <p:extLst>
      <p:ext uri="{BB962C8B-B14F-4D97-AF65-F5344CB8AC3E}">
        <p14:creationId xmlns:p14="http://schemas.microsoft.com/office/powerpoint/2010/main" val="3788145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7191D3-4E4B-42E3-96E0-819975A3A0A6}" type="slidenum">
              <a:rPr lang="en-US" smtClean="0"/>
              <a:t>36</a:t>
            </a:fld>
            <a:endParaRPr lang="en-US"/>
          </a:p>
        </p:txBody>
      </p:sp>
    </p:spTree>
    <p:extLst>
      <p:ext uri="{BB962C8B-B14F-4D97-AF65-F5344CB8AC3E}">
        <p14:creationId xmlns:p14="http://schemas.microsoft.com/office/powerpoint/2010/main" val="2898881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lackRock Title Slid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4500" b="0" baseline="0">
                <a:solidFill>
                  <a:schemeClr val="accent1"/>
                </a:solidFill>
                <a:latin typeface="+mj-lt"/>
                <a:ea typeface="Tahoma" pitchFamily="34" charset="0"/>
                <a:cs typeface="Tahoma" pitchFamily="34" charset="0"/>
              </a:defRPr>
            </a:lvl1pPr>
          </a:lstStyle>
          <a:p>
            <a:r>
              <a:t>Presentation </a:t>
            </a:r>
            <a:r>
              <a:rPr lang="en-US"/>
              <a:t>title here </a:t>
            </a:r>
            <a:r>
              <a:t>(45pt BLK Fort Extrabold)</a:t>
            </a: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 Bold)</a:t>
            </a:r>
          </a:p>
        </p:txBody>
      </p:sp>
      <p:sp>
        <p:nvSpPr>
          <p:cNvPr id="12" name="Text Placeholder 4">
            <a:extLst>
              <a:ext uri="{FF2B5EF4-FFF2-40B4-BE49-F238E27FC236}">
                <a16:creationId xmlns:a16="http://schemas.microsoft.com/office/drawing/2014/main" id="{E932F4A9-3F9C-47DB-876F-2B86D788C6F3}"/>
              </a:ext>
            </a:extLst>
          </p:cNvPr>
          <p:cNvSpPr>
            <a:spLocks noGrp="1"/>
          </p:cNvSpPr>
          <p:nvPr>
            <p:ph type="body" sz="quarter" idx="14"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1"/>
                </a:solidFill>
              </a:defRPr>
            </a:lvl1pPr>
          </a:lstStyle>
          <a:p>
            <a:r>
              <a:rPr lang="en-US"/>
              <a:t>Limited Distribution</a:t>
            </a:r>
            <a:endParaRP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pic>
        <p:nvPicPr>
          <p:cNvPr id="11" name="Picture 10">
            <a:extLst>
              <a:ext uri="{FF2B5EF4-FFF2-40B4-BE49-F238E27FC236}">
                <a16:creationId xmlns:a16="http://schemas.microsoft.com/office/drawing/2014/main" id="{5D3A3926-9482-4FE9-A710-46F1DB754E40}"/>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4234703522"/>
      </p:ext>
    </p:extLst>
  </p:cSld>
  <p:clrMapOvr>
    <a:masterClrMapping/>
  </p:clrMapOvr>
  <p:extLst>
    <p:ext uri="{DCECCB84-F9BA-43D5-87BE-67443E8EF086}">
      <p15:sldGuideLst xmlns:p15="http://schemas.microsoft.com/office/powerpoint/2012/main">
        <p15:guide id="1" orient="horz" pos="225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a:p>
        </p:txBody>
      </p:sp>
      <p:sp>
        <p:nvSpPr>
          <p:cNvPr id="2" name="Slide Number Placeholder 1"/>
          <p:cNvSpPr>
            <a:spLocks noGrp="1"/>
          </p:cNvSpPr>
          <p:nvPr>
            <p:ph type="sldNum" sz="quarter" idx="13"/>
          </p:nvPr>
        </p:nvSpPr>
        <p:spPr/>
        <p:txBody>
          <a:bodyPr/>
          <a:lstStyle/>
          <a:p>
            <a:fld id="{C0531ADF-2191-45C5-9D71-08764BF86A6F}" type="slidenum">
              <a:rPr/>
              <a:pPr/>
              <a:t>‹#›</a:t>
            </a:fld>
            <a:endParaRPr/>
          </a:p>
        </p:txBody>
      </p:sp>
      <p:sp>
        <p:nvSpPr>
          <p:cNvPr id="6" name="Text Placeholder 5"/>
          <p:cNvSpPr>
            <a:spLocks noGrp="1"/>
          </p:cNvSpPr>
          <p:nvPr>
            <p:ph type="body" sz="quarter" idx="15" hasCustomPrompt="1"/>
          </p:nvPr>
        </p:nvSpPr>
        <p:spPr>
          <a:xfrm>
            <a:off x="304800" y="1090295"/>
            <a:ext cx="8534400" cy="4937125"/>
          </a:xfrm>
        </p:spPr>
        <p:txBody>
          <a:bodyPr/>
          <a:lstStyle>
            <a:lvl1pPr>
              <a:defRPr/>
            </a:lvl1pPr>
            <a:lvl3pPr marL="274320">
              <a:defRPr/>
            </a:lvl3pPr>
            <a:lvl4pPr marL="411480">
              <a:defRPr/>
            </a:lvl4pPr>
            <a:lvl5pPr marL="548640">
              <a:defRPr/>
            </a:lvl5pPr>
          </a:lstStyle>
          <a:p>
            <a:pPr lvl="0"/>
            <a:r>
              <a:t>Click to add text – (14pt BLK Fort Bold). To apply bullets go to the increase / decrease list level button on the home tab.</a:t>
            </a:r>
          </a:p>
          <a:p>
            <a:pPr lvl="1"/>
            <a:r>
              <a:t>Second level</a:t>
            </a:r>
          </a:p>
          <a:p>
            <a:pPr lvl="2"/>
            <a:r>
              <a:t>Third level</a:t>
            </a:r>
          </a:p>
          <a:p>
            <a:pPr lvl="3"/>
            <a:r>
              <a:t>Fourth level</a:t>
            </a:r>
          </a:p>
          <a:p>
            <a:pPr lvl="4"/>
            <a:r>
              <a:t>Fifth level</a:t>
            </a:r>
          </a:p>
        </p:txBody>
      </p:sp>
      <p:sp>
        <p:nvSpPr>
          <p:cNvPr id="4" name="Footer Placeholder 3"/>
          <p:cNvSpPr>
            <a:spLocks noGrp="1"/>
          </p:cNvSpPr>
          <p:nvPr>
            <p:ph type="ftr" sz="quarter" idx="14"/>
          </p:nvPr>
        </p:nvSpPr>
        <p:spPr/>
        <p:txBody>
          <a:bodyPr/>
          <a:lstStyle/>
          <a:p>
            <a:r>
              <a:rPr lang="en-US"/>
              <a:t>Limited Distribution</a:t>
            </a:r>
            <a:endParaRPr/>
          </a:p>
        </p:txBody>
      </p:sp>
    </p:spTree>
    <p:extLst>
      <p:ext uri="{BB962C8B-B14F-4D97-AF65-F5344CB8AC3E}">
        <p14:creationId xmlns:p14="http://schemas.microsoft.com/office/powerpoint/2010/main" val="34038220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a:p>
        </p:txBody>
      </p:sp>
      <p:sp>
        <p:nvSpPr>
          <p:cNvPr id="2" name="Slide Number Placeholder 1"/>
          <p:cNvSpPr>
            <a:spLocks noGrp="1"/>
          </p:cNvSpPr>
          <p:nvPr>
            <p:ph type="sldNum" sz="quarter" idx="13"/>
          </p:nvPr>
        </p:nvSpPr>
        <p:spPr/>
        <p:txBody>
          <a:bodyPr/>
          <a:lstStyle/>
          <a:p>
            <a:fld id="{C0531ADF-2191-45C5-9D71-08764BF86A6F}" type="slidenum">
              <a:rPr/>
              <a:pPr/>
              <a:t>‹#›</a:t>
            </a:fld>
            <a:endParaRPr/>
          </a:p>
        </p:txBody>
      </p:sp>
      <p:sp>
        <p:nvSpPr>
          <p:cNvPr id="6" name="Footer Placeholder 5"/>
          <p:cNvSpPr>
            <a:spLocks noGrp="1"/>
          </p:cNvSpPr>
          <p:nvPr>
            <p:ph type="ftr" sz="quarter" idx="14"/>
          </p:nvPr>
        </p:nvSpPr>
        <p:spPr/>
        <p:txBody>
          <a:bodyPr/>
          <a:lstStyle/>
          <a:p>
            <a:r>
              <a:rPr lang="en-US"/>
              <a:t>Limited Distribution</a:t>
            </a:r>
            <a:endParaRPr/>
          </a:p>
        </p:txBody>
      </p:sp>
    </p:spTree>
    <p:extLst>
      <p:ext uri="{BB962C8B-B14F-4D97-AF65-F5344CB8AC3E}">
        <p14:creationId xmlns:p14="http://schemas.microsoft.com/office/powerpoint/2010/main" val="1495254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a:p>
        </p:txBody>
      </p:sp>
      <p:sp>
        <p:nvSpPr>
          <p:cNvPr id="2" name="Slide Number Placeholder 1"/>
          <p:cNvSpPr>
            <a:spLocks noGrp="1"/>
          </p:cNvSpPr>
          <p:nvPr>
            <p:ph type="sldNum" sz="quarter" idx="18"/>
          </p:nvPr>
        </p:nvSpPr>
        <p:spPr/>
        <p:txBody>
          <a:bodyPr/>
          <a:lstStyle/>
          <a:p>
            <a:fld id="{C0531ADF-2191-45C5-9D71-08764BF86A6F}" type="slidenum">
              <a:rPr/>
              <a:pPr/>
              <a:t>‹#›</a:t>
            </a:fld>
            <a:endParaRPr/>
          </a:p>
        </p:txBody>
      </p:sp>
      <p:sp>
        <p:nvSpPr>
          <p:cNvPr id="4" name="Footer Placeholder 3"/>
          <p:cNvSpPr>
            <a:spLocks noGrp="1"/>
          </p:cNvSpPr>
          <p:nvPr>
            <p:ph type="ftr" sz="quarter" idx="19"/>
          </p:nvPr>
        </p:nvSpPr>
        <p:spPr/>
        <p:txBody>
          <a:bodyPr/>
          <a:lstStyle/>
          <a:p>
            <a:r>
              <a:rPr lang="en-US"/>
              <a:t>Limited Distribution</a:t>
            </a:r>
            <a:endParaRPr/>
          </a:p>
        </p:txBody>
      </p:sp>
      <p:sp>
        <p:nvSpPr>
          <p:cNvPr id="15" name="Content Placeholder 2"/>
          <p:cNvSpPr>
            <a:spLocks noGrp="1"/>
          </p:cNvSpPr>
          <p:nvPr>
            <p:ph sz="quarter" idx="16" hasCustomPrompt="1"/>
          </p:nvPr>
        </p:nvSpPr>
        <p:spPr>
          <a:xfrm>
            <a:off x="4774624" y="1085851"/>
            <a:ext cx="4069080" cy="4933949"/>
          </a:xfrm>
        </p:spPr>
        <p:txBody>
          <a:bodyPr/>
          <a:lstStyle>
            <a:lvl1pPr>
              <a:defRPr/>
            </a:lvl1pPr>
            <a:lvl3pPr marL="274320">
              <a:defRPr/>
            </a:lvl3pPr>
            <a:lvl4pPr marL="411480">
              <a:defRPr/>
            </a:lvl4pPr>
            <a:lvl5pPr marL="548640">
              <a:defRPr/>
            </a:lvl5pPr>
          </a:lstStyle>
          <a:p>
            <a:pPr lvl="0"/>
            <a:r>
              <a:t>Click to add text – (14pt BLK Fort Bold). To apply bullets go to the increase / decrease list level button on the home tab.</a:t>
            </a:r>
          </a:p>
          <a:p>
            <a:pPr lvl="1"/>
            <a:r>
              <a:t>Second level</a:t>
            </a:r>
          </a:p>
          <a:p>
            <a:pPr lvl="2"/>
            <a:r>
              <a:t>Third level</a:t>
            </a:r>
          </a:p>
          <a:p>
            <a:pPr lvl="3"/>
            <a:r>
              <a:t>Fourth level</a:t>
            </a:r>
          </a:p>
          <a:p>
            <a:pPr lvl="4"/>
            <a:r>
              <a:t>Fifth level</a:t>
            </a:r>
          </a:p>
        </p:txBody>
      </p:sp>
      <p:sp>
        <p:nvSpPr>
          <p:cNvPr id="13" name="Content Placeholder 1"/>
          <p:cNvSpPr>
            <a:spLocks noGrp="1"/>
          </p:cNvSpPr>
          <p:nvPr>
            <p:ph sz="quarter" idx="15" hasCustomPrompt="1"/>
          </p:nvPr>
        </p:nvSpPr>
        <p:spPr>
          <a:xfrm>
            <a:off x="304800" y="1085851"/>
            <a:ext cx="4069080" cy="4933949"/>
          </a:xfrm>
        </p:spPr>
        <p:txBody>
          <a:bodyPr/>
          <a:lstStyle>
            <a:lvl1pPr>
              <a:defRPr/>
            </a:lvl1pPr>
            <a:lvl3pPr marL="274320">
              <a:defRPr/>
            </a:lvl3pPr>
            <a:lvl4pPr marL="411480">
              <a:defRPr/>
            </a:lvl4pPr>
            <a:lvl5pPr marL="548640">
              <a:defRPr/>
            </a:lvl5pPr>
          </a:lstStyle>
          <a:p>
            <a:pPr lvl="0"/>
            <a:r>
              <a:t>Click to add text – (14pt BLK Fort Bold). To apply bullets go to the increase / decrease list level button on the home tab.</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10366599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 Table Layout">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754380" y="1895475"/>
            <a:ext cx="7635240" cy="4023360"/>
          </a:xfrm>
        </p:spPr>
        <p:txBody>
          <a:bodyPr/>
          <a:lstStyle>
            <a:lvl1pPr>
              <a:defRPr/>
            </a:lvl1pPr>
          </a:lstStyle>
          <a:p>
            <a:pPr lvl="0"/>
            <a:r>
              <a:t>Click on the icon to insert content</a:t>
            </a:r>
          </a:p>
        </p:txBody>
      </p:sp>
      <p:sp>
        <p:nvSpPr>
          <p:cNvPr id="2" name="Slide Number Placeholder 1"/>
          <p:cNvSpPr>
            <a:spLocks noGrp="1"/>
          </p:cNvSpPr>
          <p:nvPr>
            <p:ph type="sldNum" sz="quarter" idx="15"/>
          </p:nvPr>
        </p:nvSpPr>
        <p:spPr/>
        <p:txBody>
          <a:bodyPr/>
          <a:lstStyle/>
          <a:p>
            <a:fld id="{C0531ADF-2191-45C5-9D71-08764BF86A6F}" type="slidenum">
              <a:rPr/>
              <a:pPr/>
              <a:t>‹#›</a:t>
            </a:fld>
            <a:endParaRPr/>
          </a:p>
        </p:txBody>
      </p:sp>
      <p:sp>
        <p:nvSpPr>
          <p:cNvPr id="5" name="Footer Placeholder 4"/>
          <p:cNvSpPr>
            <a:spLocks noGrp="1"/>
          </p:cNvSpPr>
          <p:nvPr>
            <p:ph type="ftr" sz="quarter" idx="16"/>
          </p:nvPr>
        </p:nvSpPr>
        <p:spPr/>
        <p:txBody>
          <a:bodyPr/>
          <a:lstStyle/>
          <a:p>
            <a:r>
              <a:rPr lang="en-US"/>
              <a:t>Limited Distribution</a:t>
            </a:r>
            <a:endParaRPr/>
          </a:p>
        </p:txBody>
      </p:sp>
      <p:sp>
        <p:nvSpPr>
          <p:cNvPr id="3" name="Title 2">
            <a:extLst>
              <a:ext uri="{FF2B5EF4-FFF2-40B4-BE49-F238E27FC236}">
                <a16:creationId xmlns:a16="http://schemas.microsoft.com/office/drawing/2014/main" id="{FF6EB3B5-5CFF-49B1-9838-8D723AD7F83A}"/>
              </a:ext>
            </a:extLst>
          </p:cNvPr>
          <p:cNvSpPr>
            <a:spLocks noGrp="1"/>
          </p:cNvSpPr>
          <p:nvPr>
            <p:ph type="title"/>
          </p:nvPr>
        </p:nvSpPr>
        <p:spPr/>
        <p:txBody>
          <a:bodyPr/>
          <a:lstStyle/>
          <a:p>
            <a:r>
              <a:rPr lang="en-US"/>
              <a:t>Click to edit Master title style</a:t>
            </a:r>
            <a:endParaRPr/>
          </a:p>
        </p:txBody>
      </p:sp>
      <p:sp>
        <p:nvSpPr>
          <p:cNvPr id="7" name="Text Placeholder 3">
            <a:extLst>
              <a:ext uri="{FF2B5EF4-FFF2-40B4-BE49-F238E27FC236}">
                <a16:creationId xmlns:a16="http://schemas.microsoft.com/office/drawing/2014/main" id="{836F176C-CA8C-47A6-8073-5710F65C498B}"/>
              </a:ext>
            </a:extLst>
          </p:cNvPr>
          <p:cNvSpPr>
            <a:spLocks noGrp="1"/>
          </p:cNvSpPr>
          <p:nvPr>
            <p:ph type="body" sz="quarter" idx="33" hasCustomPrompt="1"/>
          </p:nvPr>
        </p:nvSpPr>
        <p:spPr>
          <a:xfrm>
            <a:off x="306324" y="1155809"/>
            <a:ext cx="8531352"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a:t>
            </a:r>
            <a:r>
              <a:t>hart/table title (1</a:t>
            </a:r>
            <a:r>
              <a:rPr lang="en-US"/>
              <a:t>4</a:t>
            </a:r>
            <a:r>
              <a:t>pt BLK Fort </a:t>
            </a:r>
            <a:r>
              <a:rPr lang="en-US"/>
              <a:t>Extrab</a:t>
            </a:r>
            <a:r>
              <a:t>old)</a:t>
            </a:r>
          </a:p>
        </p:txBody>
      </p:sp>
    </p:spTree>
    <p:extLst>
      <p:ext uri="{BB962C8B-B14F-4D97-AF65-F5344CB8AC3E}">
        <p14:creationId xmlns:p14="http://schemas.microsoft.com/office/powerpoint/2010/main" val="8442230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 Table Layout With Subtitl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754380" y="1895475"/>
            <a:ext cx="7635240" cy="4023360"/>
          </a:xfrm>
        </p:spPr>
        <p:txBody>
          <a:bodyPr/>
          <a:lstStyle>
            <a:lvl1pPr>
              <a:defRPr/>
            </a:lvl1pPr>
          </a:lstStyle>
          <a:p>
            <a:pPr lvl="0"/>
            <a:r>
              <a:t>Click on the icon to insert content</a:t>
            </a:r>
          </a:p>
        </p:txBody>
      </p:sp>
      <p:sp>
        <p:nvSpPr>
          <p:cNvPr id="2" name="Slide Number Placeholder 1"/>
          <p:cNvSpPr>
            <a:spLocks noGrp="1"/>
          </p:cNvSpPr>
          <p:nvPr>
            <p:ph type="sldNum" sz="quarter" idx="15"/>
          </p:nvPr>
        </p:nvSpPr>
        <p:spPr/>
        <p:txBody>
          <a:bodyPr/>
          <a:lstStyle/>
          <a:p>
            <a:fld id="{C0531ADF-2191-45C5-9D71-08764BF86A6F}" type="slidenum">
              <a:rPr/>
              <a:pPr/>
              <a:t>‹#›</a:t>
            </a:fld>
            <a:endParaRPr/>
          </a:p>
        </p:txBody>
      </p:sp>
      <p:sp>
        <p:nvSpPr>
          <p:cNvPr id="5" name="Footer Placeholder 4"/>
          <p:cNvSpPr>
            <a:spLocks noGrp="1"/>
          </p:cNvSpPr>
          <p:nvPr>
            <p:ph type="ftr" sz="quarter" idx="16"/>
          </p:nvPr>
        </p:nvSpPr>
        <p:spPr/>
        <p:txBody>
          <a:bodyPr/>
          <a:lstStyle/>
          <a:p>
            <a:r>
              <a:rPr lang="en-US"/>
              <a:t>Limited Distribution</a:t>
            </a:r>
            <a:endParaRPr/>
          </a:p>
        </p:txBody>
      </p:sp>
      <p:sp>
        <p:nvSpPr>
          <p:cNvPr id="9" name="source 2">
            <a:extLst>
              <a:ext uri="{FF2B5EF4-FFF2-40B4-BE49-F238E27FC236}">
                <a16:creationId xmlns:a16="http://schemas.microsoft.com/office/drawing/2014/main" id="{ABDBE43A-1C2A-42AB-A6CE-5E80026A9BB2}"/>
              </a:ext>
            </a:extLst>
          </p:cNvPr>
          <p:cNvSpPr>
            <a:spLocks noGrp="1"/>
          </p:cNvSpPr>
          <p:nvPr>
            <p:ph type="body" sz="quarter" idx="12" hasCustomPrompt="1"/>
          </p:nvPr>
        </p:nvSpPr>
        <p:spPr>
          <a:xfrm>
            <a:off x="304800" y="6203013"/>
            <a:ext cx="8531352" cy="113877"/>
          </a:xfrm>
        </p:spPr>
        <p:txBody>
          <a:bodyPr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3" name="Title 2">
            <a:extLst>
              <a:ext uri="{FF2B5EF4-FFF2-40B4-BE49-F238E27FC236}">
                <a16:creationId xmlns:a16="http://schemas.microsoft.com/office/drawing/2014/main" id="{1D3BCCA4-06A8-4678-9EA4-D012DB1B13C7}"/>
              </a:ext>
            </a:extLst>
          </p:cNvPr>
          <p:cNvSpPr>
            <a:spLocks noGrp="1"/>
          </p:cNvSpPr>
          <p:nvPr>
            <p:ph type="title"/>
          </p:nvPr>
        </p:nvSpPr>
        <p:spPr/>
        <p:txBody>
          <a:bodyPr/>
          <a:lstStyle/>
          <a:p>
            <a:r>
              <a:rPr lang="en-US"/>
              <a:t>Click to edit Master title style</a:t>
            </a:r>
            <a:endParaRPr/>
          </a:p>
        </p:txBody>
      </p:sp>
      <p:sp>
        <p:nvSpPr>
          <p:cNvPr id="10" name="Content Placeholder 3">
            <a:extLst>
              <a:ext uri="{FF2B5EF4-FFF2-40B4-BE49-F238E27FC236}">
                <a16:creationId xmlns:a16="http://schemas.microsoft.com/office/drawing/2014/main" id="{91430B20-EE6D-4F16-A9C6-C1E49348D15F}"/>
              </a:ext>
            </a:extLst>
          </p:cNvPr>
          <p:cNvSpPr>
            <a:spLocks noGrp="1"/>
          </p:cNvSpPr>
          <p:nvPr>
            <p:ph sz="quarter" idx="18" hasCustomPrompt="1"/>
          </p:nvPr>
        </p:nvSpPr>
        <p:spPr>
          <a:xfrm>
            <a:off x="306324" y="1547179"/>
            <a:ext cx="8531352" cy="320040"/>
          </a:xfrm>
        </p:spPr>
        <p:txBody>
          <a:bodyPr lIns="13716" rIns="13716"/>
          <a:lstStyle>
            <a:lvl1pPr>
              <a:defRPr sz="1200" b="0"/>
            </a:lvl1pPr>
            <a:lvl2pPr>
              <a:defRPr/>
            </a:lvl2pPr>
            <a:lvl3pPr marL="274320">
              <a:defRPr/>
            </a:lvl3pPr>
            <a:lvl4pPr marL="411480">
              <a:defRPr/>
            </a:lvl4pPr>
            <a:lvl5pPr marL="548640">
              <a:defRPr/>
            </a:lvl5pPr>
          </a:lstStyle>
          <a:p>
            <a:pPr lvl="0"/>
            <a:r>
              <a:t>C</a:t>
            </a:r>
            <a:r>
              <a:rPr lang="en-US"/>
              <a:t>hart subtitle (12pt BLK Fort)</a:t>
            </a:r>
            <a:endParaRPr/>
          </a:p>
        </p:txBody>
      </p:sp>
      <p:sp>
        <p:nvSpPr>
          <p:cNvPr id="12" name="Text Placeholder 3">
            <a:extLst>
              <a:ext uri="{FF2B5EF4-FFF2-40B4-BE49-F238E27FC236}">
                <a16:creationId xmlns:a16="http://schemas.microsoft.com/office/drawing/2014/main" id="{226C3F6C-BDEA-49F0-BBD9-FDA4F5B4201F}"/>
              </a:ext>
            </a:extLst>
          </p:cNvPr>
          <p:cNvSpPr>
            <a:spLocks noGrp="1"/>
          </p:cNvSpPr>
          <p:nvPr>
            <p:ph type="body" sz="quarter" idx="33" hasCustomPrompt="1"/>
          </p:nvPr>
        </p:nvSpPr>
        <p:spPr>
          <a:xfrm>
            <a:off x="306324" y="1155809"/>
            <a:ext cx="8531352"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a:t>
            </a:r>
            <a:r>
              <a:t>hart/table title (1</a:t>
            </a:r>
            <a:r>
              <a:rPr lang="en-US"/>
              <a:t>4</a:t>
            </a:r>
            <a:r>
              <a:t>pt BLK Fort </a:t>
            </a:r>
            <a:r>
              <a:rPr lang="en-US"/>
              <a:t>Extrab</a:t>
            </a:r>
            <a:r>
              <a:t>old)</a:t>
            </a:r>
          </a:p>
        </p:txBody>
      </p:sp>
    </p:spTree>
    <p:extLst>
      <p:ext uri="{BB962C8B-B14F-4D97-AF65-F5344CB8AC3E}">
        <p14:creationId xmlns:p14="http://schemas.microsoft.com/office/powerpoint/2010/main" val="3593129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Chart / Table">
    <p:spTree>
      <p:nvGrpSpPr>
        <p:cNvPr id="1" name=""/>
        <p:cNvGrpSpPr/>
        <p:nvPr/>
      </p:nvGrpSpPr>
      <p:grpSpPr>
        <a:xfrm>
          <a:off x="0" y="0"/>
          <a:ext cx="0" cy="0"/>
          <a:chOff x="0" y="0"/>
          <a:chExt cx="0" cy="0"/>
        </a:xfrm>
      </p:grpSpPr>
      <p:sp>
        <p:nvSpPr>
          <p:cNvPr id="2" name="Slide Number Placeholder 1"/>
          <p:cNvSpPr>
            <a:spLocks noGrp="1"/>
          </p:cNvSpPr>
          <p:nvPr>
            <p:ph type="sldNum" sz="quarter" idx="34"/>
          </p:nvPr>
        </p:nvSpPr>
        <p:spPr/>
        <p:txBody>
          <a:bodyPr/>
          <a:lstStyle/>
          <a:p>
            <a:fld id="{C0531ADF-2191-45C5-9D71-08764BF86A6F}" type="slidenum">
              <a:rPr/>
              <a:pPr/>
              <a:t>‹#›</a:t>
            </a:fld>
            <a:endParaRPr/>
          </a:p>
        </p:txBody>
      </p:sp>
      <p:sp>
        <p:nvSpPr>
          <p:cNvPr id="5" name="Footer Placeholder 4"/>
          <p:cNvSpPr>
            <a:spLocks noGrp="1"/>
          </p:cNvSpPr>
          <p:nvPr>
            <p:ph type="ftr" sz="quarter" idx="35"/>
          </p:nvPr>
        </p:nvSpPr>
        <p:spPr/>
        <p:txBody>
          <a:bodyPr/>
          <a:lstStyle/>
          <a:p>
            <a:r>
              <a:rPr lang="en-US"/>
              <a:t>Limited Distribution</a:t>
            </a:r>
            <a:endParaRPr/>
          </a:p>
        </p:txBody>
      </p:sp>
      <p:sp>
        <p:nvSpPr>
          <p:cNvPr id="10" name="source 2"/>
          <p:cNvSpPr>
            <a:spLocks noGrp="1"/>
          </p:cNvSpPr>
          <p:nvPr>
            <p:ph type="body" sz="quarter" idx="17" hasCustomPrompt="1"/>
          </p:nvPr>
        </p:nvSpPr>
        <p:spPr>
          <a:xfrm>
            <a:off x="4760976" y="6203013"/>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13" name="Content Placeholder 1"/>
          <p:cNvSpPr>
            <a:spLocks noGrp="1"/>
          </p:cNvSpPr>
          <p:nvPr>
            <p:ph sz="quarter" idx="15" hasCustomPrompt="1"/>
          </p:nvPr>
        </p:nvSpPr>
        <p:spPr>
          <a:xfrm>
            <a:off x="304800" y="1186587"/>
            <a:ext cx="4082300" cy="4846320"/>
          </a:xfrm>
        </p:spPr>
        <p:txBody>
          <a:bodyPr/>
          <a:lstStyle>
            <a:lvl1pPr>
              <a:defRPr/>
            </a:lvl1pPr>
            <a:lvl3pPr marL="274320">
              <a:defRPr/>
            </a:lvl3pPr>
            <a:lvl4pPr marL="411480">
              <a:defRPr/>
            </a:lvl4pPr>
            <a:lvl5pPr marL="548640">
              <a:defRPr/>
            </a:lvl5pPr>
          </a:lstStyle>
          <a:p>
            <a:pPr lvl="0"/>
            <a:r>
              <a:t>Click to add text – (14pt BLK Fort Bold). To apply bullets go to the increase/decrease list level button on the home tab</a:t>
            </a:r>
            <a:r>
              <a:rPr lang="en-US"/>
              <a:t>.</a:t>
            </a:r>
            <a:endParaRPr/>
          </a:p>
          <a:p>
            <a:pPr lvl="1"/>
            <a:r>
              <a:t>Second level</a:t>
            </a:r>
          </a:p>
          <a:p>
            <a:pPr lvl="2"/>
            <a:r>
              <a:t>Third level</a:t>
            </a:r>
          </a:p>
          <a:p>
            <a:pPr lvl="3"/>
            <a:r>
              <a:t>Fourth level</a:t>
            </a:r>
          </a:p>
          <a:p>
            <a:pPr lvl="4"/>
            <a:r>
              <a:t>Fifth level</a:t>
            </a:r>
          </a:p>
        </p:txBody>
      </p:sp>
      <p:sp>
        <p:nvSpPr>
          <p:cNvPr id="6" name="Title 5">
            <a:extLst>
              <a:ext uri="{FF2B5EF4-FFF2-40B4-BE49-F238E27FC236}">
                <a16:creationId xmlns:a16="http://schemas.microsoft.com/office/drawing/2014/main" id="{97E85AA2-2A42-4DC6-89C0-4CCC66F3C8A4}"/>
              </a:ext>
            </a:extLst>
          </p:cNvPr>
          <p:cNvSpPr>
            <a:spLocks noGrp="1"/>
          </p:cNvSpPr>
          <p:nvPr>
            <p:ph type="title"/>
          </p:nvPr>
        </p:nvSpPr>
        <p:spPr/>
        <p:txBody>
          <a:bodyPr/>
          <a:lstStyle/>
          <a:p>
            <a:r>
              <a:rPr lang="en-US"/>
              <a:t>Click to edit Master title style</a:t>
            </a:r>
            <a:endParaRPr/>
          </a:p>
        </p:txBody>
      </p:sp>
      <p:sp>
        <p:nvSpPr>
          <p:cNvPr id="9" name="Content Placeholder 3">
            <a:extLst>
              <a:ext uri="{FF2B5EF4-FFF2-40B4-BE49-F238E27FC236}">
                <a16:creationId xmlns:a16="http://schemas.microsoft.com/office/drawing/2014/main" id="{C9E33BD5-74EE-4973-970D-33CB935B89F4}"/>
              </a:ext>
            </a:extLst>
          </p:cNvPr>
          <p:cNvSpPr>
            <a:spLocks noGrp="1"/>
          </p:cNvSpPr>
          <p:nvPr>
            <p:ph sz="quarter" idx="16" hasCustomPrompt="1"/>
          </p:nvPr>
        </p:nvSpPr>
        <p:spPr>
          <a:xfrm>
            <a:off x="4760976" y="1547178"/>
            <a:ext cx="4078224" cy="4472621"/>
          </a:xfrm>
        </p:spPr>
        <p:txBody>
          <a:bodyPr lIns="13716" rIns="13716"/>
          <a:lstStyle>
            <a:lvl1pPr>
              <a:defRPr sz="1400"/>
            </a:lvl1pPr>
            <a:lvl2pPr>
              <a:defRPr/>
            </a:lvl2pPr>
            <a:lvl3pPr marL="274320">
              <a:defRPr/>
            </a:lvl3pPr>
            <a:lvl4pPr marL="411480">
              <a:defRPr/>
            </a:lvl4pPr>
            <a:lvl5pPr marL="548640">
              <a:defRPr/>
            </a:lvl5pPr>
          </a:lstStyle>
          <a:p>
            <a:pPr lvl="0"/>
            <a:r>
              <a:t>Click on the icon to insert content</a:t>
            </a:r>
          </a:p>
          <a:p>
            <a:pPr lvl="1"/>
            <a:r>
              <a:t>Second level</a:t>
            </a:r>
          </a:p>
          <a:p>
            <a:pPr lvl="2"/>
            <a:r>
              <a:t>Third level</a:t>
            </a:r>
          </a:p>
          <a:p>
            <a:pPr lvl="3"/>
            <a:r>
              <a:t>Fourth level</a:t>
            </a:r>
          </a:p>
          <a:p>
            <a:pPr lvl="4"/>
            <a:r>
              <a:t>Fifth level</a:t>
            </a:r>
          </a:p>
        </p:txBody>
      </p:sp>
      <p:sp>
        <p:nvSpPr>
          <p:cNvPr id="11" name="Text Placeholder 3">
            <a:extLst>
              <a:ext uri="{FF2B5EF4-FFF2-40B4-BE49-F238E27FC236}">
                <a16:creationId xmlns:a16="http://schemas.microsoft.com/office/drawing/2014/main" id="{E8F11CA1-F71A-4CB0-9C96-7A78F2B840E7}"/>
              </a:ext>
            </a:extLst>
          </p:cNvPr>
          <p:cNvSpPr>
            <a:spLocks noGrp="1"/>
          </p:cNvSpPr>
          <p:nvPr>
            <p:ph type="body" sz="quarter" idx="33" hasCustomPrompt="1"/>
          </p:nvPr>
        </p:nvSpPr>
        <p:spPr>
          <a:xfrm>
            <a:off x="4760976" y="1155809"/>
            <a:ext cx="4078224"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a:t>
            </a:r>
            <a:r>
              <a:t>hart/table title (1</a:t>
            </a:r>
            <a:r>
              <a:rPr lang="en-US"/>
              <a:t>4</a:t>
            </a:r>
            <a:r>
              <a:t>pt BLK Fort </a:t>
            </a:r>
            <a:r>
              <a:rPr lang="en-US"/>
              <a:t>Extrab</a:t>
            </a:r>
            <a:r>
              <a:t>old)</a:t>
            </a:r>
          </a:p>
        </p:txBody>
      </p:sp>
    </p:spTree>
    <p:extLst>
      <p:ext uri="{BB962C8B-B14F-4D97-AF65-F5344CB8AC3E}">
        <p14:creationId xmlns:p14="http://schemas.microsoft.com/office/powerpoint/2010/main" val="39982223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rt and Chart / Table">
    <p:spTree>
      <p:nvGrpSpPr>
        <p:cNvPr id="1" name=""/>
        <p:cNvGrpSpPr/>
        <p:nvPr/>
      </p:nvGrpSpPr>
      <p:grpSpPr>
        <a:xfrm>
          <a:off x="0" y="0"/>
          <a:ext cx="0" cy="0"/>
          <a:chOff x="0" y="0"/>
          <a:chExt cx="0" cy="0"/>
        </a:xfrm>
      </p:grpSpPr>
      <p:sp>
        <p:nvSpPr>
          <p:cNvPr id="2" name="Slide Number Placeholder 1"/>
          <p:cNvSpPr>
            <a:spLocks noGrp="1"/>
          </p:cNvSpPr>
          <p:nvPr>
            <p:ph type="sldNum" sz="quarter" idx="34"/>
          </p:nvPr>
        </p:nvSpPr>
        <p:spPr/>
        <p:txBody>
          <a:bodyPr/>
          <a:lstStyle/>
          <a:p>
            <a:fld id="{C0531ADF-2191-45C5-9D71-08764BF86A6F}" type="slidenum">
              <a:rPr/>
              <a:pPr/>
              <a:t>‹#›</a:t>
            </a:fld>
            <a:endParaRPr/>
          </a:p>
        </p:txBody>
      </p:sp>
      <p:sp>
        <p:nvSpPr>
          <p:cNvPr id="5" name="Footer Placeholder 4"/>
          <p:cNvSpPr>
            <a:spLocks noGrp="1"/>
          </p:cNvSpPr>
          <p:nvPr>
            <p:ph type="ftr" sz="quarter" idx="35"/>
          </p:nvPr>
        </p:nvSpPr>
        <p:spPr/>
        <p:txBody>
          <a:bodyPr/>
          <a:lstStyle/>
          <a:p>
            <a:r>
              <a:rPr lang="en-US"/>
              <a:t>Limited Distribution</a:t>
            </a:r>
            <a:endParaRPr/>
          </a:p>
        </p:txBody>
      </p:sp>
      <p:sp>
        <p:nvSpPr>
          <p:cNvPr id="11" name="source 3"/>
          <p:cNvSpPr>
            <a:spLocks noGrp="1"/>
          </p:cNvSpPr>
          <p:nvPr>
            <p:ph type="body" sz="quarter" idx="17" hasCustomPrompt="1"/>
          </p:nvPr>
        </p:nvSpPr>
        <p:spPr>
          <a:xfrm>
            <a:off x="4760976" y="6203013"/>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15" name="Content Placeholder 3"/>
          <p:cNvSpPr>
            <a:spLocks noGrp="1"/>
          </p:cNvSpPr>
          <p:nvPr>
            <p:ph sz="quarter" idx="16" hasCustomPrompt="1"/>
          </p:nvPr>
        </p:nvSpPr>
        <p:spPr>
          <a:xfrm>
            <a:off x="4760976" y="1547178"/>
            <a:ext cx="4078224" cy="4472621"/>
          </a:xfrm>
        </p:spPr>
        <p:txBody>
          <a:bodyPr lIns="13716" rIns="13716"/>
          <a:lstStyle>
            <a:lvl1pPr>
              <a:defRPr sz="1400"/>
            </a:lvl1pPr>
            <a:lvl2pPr>
              <a:defRPr/>
            </a:lvl2pPr>
            <a:lvl3pPr marL="274320">
              <a:defRPr/>
            </a:lvl3pPr>
            <a:lvl4pPr marL="411480">
              <a:defRPr/>
            </a:lvl4pPr>
            <a:lvl5pPr marL="548640">
              <a:defRPr/>
            </a:lvl5pPr>
          </a:lstStyle>
          <a:p>
            <a:pPr lvl="0"/>
            <a:r>
              <a:t>Click on the icon to insert content</a:t>
            </a:r>
          </a:p>
          <a:p>
            <a:pPr lvl="1"/>
            <a:r>
              <a:t>Second level</a:t>
            </a:r>
          </a:p>
          <a:p>
            <a:pPr lvl="2"/>
            <a:r>
              <a:t>Third level</a:t>
            </a:r>
          </a:p>
          <a:p>
            <a:pPr lvl="3"/>
            <a:r>
              <a:t>Fourth level</a:t>
            </a:r>
          </a:p>
          <a:p>
            <a:pPr lvl="4"/>
            <a:r>
              <a:t>Fifth level</a:t>
            </a:r>
          </a:p>
        </p:txBody>
      </p:sp>
      <p:sp>
        <p:nvSpPr>
          <p:cNvPr id="14" name="Text Placeholder 3"/>
          <p:cNvSpPr>
            <a:spLocks noGrp="1"/>
          </p:cNvSpPr>
          <p:nvPr>
            <p:ph type="body" sz="quarter" idx="33" hasCustomPrompt="1"/>
          </p:nvPr>
        </p:nvSpPr>
        <p:spPr>
          <a:xfrm>
            <a:off x="4760976" y="1155809"/>
            <a:ext cx="4078224"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Chart/table title (14pt BLK Fort Extrabold)</a:t>
            </a:r>
          </a:p>
        </p:txBody>
      </p:sp>
      <p:sp>
        <p:nvSpPr>
          <p:cNvPr id="12" name="source 2"/>
          <p:cNvSpPr>
            <a:spLocks noGrp="1"/>
          </p:cNvSpPr>
          <p:nvPr>
            <p:ph type="body" sz="quarter" idx="12" hasCustomPrompt="1"/>
          </p:nvPr>
        </p:nvSpPr>
        <p:spPr>
          <a:xfrm>
            <a:off x="304800" y="6203013"/>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13" name="Content Placeholder 2"/>
          <p:cNvSpPr>
            <a:spLocks noGrp="1"/>
          </p:cNvSpPr>
          <p:nvPr>
            <p:ph sz="quarter" idx="15" hasCustomPrompt="1"/>
          </p:nvPr>
        </p:nvSpPr>
        <p:spPr>
          <a:xfrm>
            <a:off x="304800" y="1547177"/>
            <a:ext cx="4082300" cy="4463241"/>
          </a:xfrm>
        </p:spPr>
        <p:txBody>
          <a:bodyPr vert="horz" lIns="13716" tIns="0" rIns="13716" bIns="0" rtlCol="0">
            <a:noAutofit/>
          </a:bodyPr>
          <a:lstStyle>
            <a:lvl1pPr>
              <a:defRPr sz="1400"/>
            </a:lvl1pPr>
            <a:lvl2pPr>
              <a:defRPr/>
            </a:lvl2pPr>
            <a:lvl3pPr marL="274320">
              <a:defRPr/>
            </a:lvl3pPr>
            <a:lvl4pPr marL="411480">
              <a:defRPr/>
            </a:lvl4pPr>
            <a:lvl5pPr marL="548640">
              <a:defRPr/>
            </a:lvl5pPr>
          </a:lstStyle>
          <a:p>
            <a:pPr lvl="0"/>
            <a:r>
              <a:t>Click on the icon to insert content</a:t>
            </a:r>
          </a:p>
          <a:p>
            <a:pPr lvl="1"/>
            <a:r>
              <a:t>Second level</a:t>
            </a:r>
          </a:p>
          <a:p>
            <a:pPr lvl="2"/>
            <a:r>
              <a:t>Third level</a:t>
            </a:r>
          </a:p>
          <a:p>
            <a:pPr lvl="3"/>
            <a:r>
              <a:t>Fourth level</a:t>
            </a:r>
          </a:p>
          <a:p>
            <a:pPr lvl="4"/>
            <a:r>
              <a:t>Fifth level</a:t>
            </a:r>
          </a:p>
        </p:txBody>
      </p:sp>
      <p:sp>
        <p:nvSpPr>
          <p:cNvPr id="9" name="Text Placeholder 2"/>
          <p:cNvSpPr>
            <a:spLocks noGrp="1"/>
          </p:cNvSpPr>
          <p:nvPr>
            <p:ph type="body" sz="quarter" idx="36" hasCustomPrompt="1"/>
          </p:nvPr>
        </p:nvSpPr>
        <p:spPr>
          <a:xfrm>
            <a:off x="304800" y="1155809"/>
            <a:ext cx="4078224"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Chart/table title (14pt BLK Fort Extrabold)</a:t>
            </a:r>
          </a:p>
        </p:txBody>
      </p:sp>
      <p:sp>
        <p:nvSpPr>
          <p:cNvPr id="3" name="Title 2">
            <a:extLst>
              <a:ext uri="{FF2B5EF4-FFF2-40B4-BE49-F238E27FC236}">
                <a16:creationId xmlns:a16="http://schemas.microsoft.com/office/drawing/2014/main" id="{B8049F9A-F6AC-4599-B569-E938DA9E4AA1}"/>
              </a:ext>
            </a:extLst>
          </p:cNvPr>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9241058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Slide Number Placeholder 1"/>
          <p:cNvSpPr>
            <a:spLocks noGrp="1"/>
          </p:cNvSpPr>
          <p:nvPr>
            <p:ph type="sldNum" sz="quarter" idx="41"/>
          </p:nvPr>
        </p:nvSpPr>
        <p:spPr/>
        <p:txBody>
          <a:bodyPr/>
          <a:lstStyle/>
          <a:p>
            <a:fld id="{C0531ADF-2191-45C5-9D71-08764BF86A6F}" type="slidenum">
              <a:rPr/>
              <a:pPr/>
              <a:t>‹#›</a:t>
            </a:fld>
            <a:endParaRPr/>
          </a:p>
        </p:txBody>
      </p:sp>
      <p:sp>
        <p:nvSpPr>
          <p:cNvPr id="3" name="Footer Placeholder 2"/>
          <p:cNvSpPr>
            <a:spLocks noGrp="1"/>
          </p:cNvSpPr>
          <p:nvPr>
            <p:ph type="ftr" sz="quarter" idx="42"/>
          </p:nvPr>
        </p:nvSpPr>
        <p:spPr/>
        <p:txBody>
          <a:bodyPr/>
          <a:lstStyle/>
          <a:p>
            <a:r>
              <a:rPr lang="en-US"/>
              <a:t>Limited Distribution</a:t>
            </a:r>
            <a:endParaRPr/>
          </a:p>
        </p:txBody>
      </p:sp>
      <p:sp>
        <p:nvSpPr>
          <p:cNvPr id="23" name="source 4"/>
          <p:cNvSpPr>
            <a:spLocks noGrp="1"/>
          </p:cNvSpPr>
          <p:nvPr>
            <p:ph type="body" sz="quarter" idx="17" hasCustomPrompt="1"/>
          </p:nvPr>
        </p:nvSpPr>
        <p:spPr>
          <a:xfrm>
            <a:off x="4760976" y="6203013"/>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42" name="Content Placeholder 4"/>
          <p:cNvSpPr>
            <a:spLocks noGrp="1"/>
          </p:cNvSpPr>
          <p:nvPr>
            <p:ph sz="quarter" idx="40" hasCustomPrompt="1"/>
          </p:nvPr>
        </p:nvSpPr>
        <p:spPr>
          <a:xfrm>
            <a:off x="4760976" y="4238671"/>
            <a:ext cx="4078224" cy="1796365"/>
          </a:xfrm>
        </p:spPr>
        <p:txBody>
          <a:bodyPr lIns="13716" rIns="13716"/>
          <a:lstStyle>
            <a:lvl1pPr>
              <a:defRPr sz="1200" b="1" baseline="0"/>
            </a:lvl1pPr>
          </a:lstStyle>
          <a:p>
            <a:pPr lvl="0"/>
            <a:r>
              <a:t>Click on the icon to insert content</a:t>
            </a:r>
          </a:p>
          <a:p>
            <a:pPr lvl="1"/>
            <a:r>
              <a:t>Second level</a:t>
            </a:r>
          </a:p>
        </p:txBody>
      </p:sp>
      <p:sp>
        <p:nvSpPr>
          <p:cNvPr id="41" name="Text Placeholder 4"/>
          <p:cNvSpPr>
            <a:spLocks noGrp="1"/>
          </p:cNvSpPr>
          <p:nvPr>
            <p:ph type="body" sz="quarter" idx="39" hasCustomPrompt="1"/>
          </p:nvPr>
        </p:nvSpPr>
        <p:spPr>
          <a:xfrm>
            <a:off x="4760976" y="3837134"/>
            <a:ext cx="4078224" cy="307777"/>
          </a:xfrm>
          <a:solidFill>
            <a:schemeClr val="bg1"/>
          </a:solidFill>
          <a:effectLst>
            <a:outerShdw dist="38100" dir="5400000" algn="t" rotWithShape="0">
              <a:schemeClr val="tx1"/>
            </a:outerShdw>
          </a:effectLst>
        </p:spPr>
        <p:txBody>
          <a:bodyPr vert="horz" lIns="13716" tIns="45720" rIns="13716" bIns="45720" rtlCol="0" anchor="b" anchorCtr="0">
            <a:spAutoFit/>
          </a:bodyPr>
          <a:lstStyle>
            <a:lvl1pPr>
              <a:defRPr sz="1400" b="0">
                <a:latin typeface="+mj-lt"/>
              </a:defRPr>
            </a:lvl1pPr>
          </a:lstStyle>
          <a:p>
            <a:pPr lvl="0"/>
            <a:r>
              <a:rPr lang="en-US"/>
              <a:t>Chart/table title (14pt BLK Fort Extrabold)</a:t>
            </a:r>
          </a:p>
        </p:txBody>
      </p:sp>
      <p:sp>
        <p:nvSpPr>
          <p:cNvPr id="21" name="source 3"/>
          <p:cNvSpPr>
            <a:spLocks noGrp="1"/>
          </p:cNvSpPr>
          <p:nvPr>
            <p:ph type="body" sz="quarter" idx="12" hasCustomPrompt="1"/>
          </p:nvPr>
        </p:nvSpPr>
        <p:spPr>
          <a:xfrm>
            <a:off x="304800" y="6203013"/>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39" name="Content Placeholder 3"/>
          <p:cNvSpPr>
            <a:spLocks noGrp="1"/>
          </p:cNvSpPr>
          <p:nvPr>
            <p:ph sz="quarter" idx="37" hasCustomPrompt="1"/>
          </p:nvPr>
        </p:nvSpPr>
        <p:spPr>
          <a:xfrm>
            <a:off x="304800" y="4238671"/>
            <a:ext cx="4078224" cy="1796365"/>
          </a:xfrm>
        </p:spPr>
        <p:txBody>
          <a:bodyPr lIns="13716" rIns="13716"/>
          <a:lstStyle>
            <a:lvl1pPr>
              <a:defRPr sz="1200" b="1" baseline="0"/>
            </a:lvl1pPr>
          </a:lstStyle>
          <a:p>
            <a:pPr lvl="0"/>
            <a:r>
              <a:t>Click on the icon to insert content</a:t>
            </a:r>
          </a:p>
          <a:p>
            <a:pPr lvl="1"/>
            <a:r>
              <a:t>Second level</a:t>
            </a:r>
          </a:p>
        </p:txBody>
      </p:sp>
      <p:sp>
        <p:nvSpPr>
          <p:cNvPr id="32" name="Text Placeholder 3"/>
          <p:cNvSpPr>
            <a:spLocks noGrp="1"/>
          </p:cNvSpPr>
          <p:nvPr>
            <p:ph type="body" sz="quarter" idx="36" hasCustomPrompt="1"/>
          </p:nvPr>
        </p:nvSpPr>
        <p:spPr>
          <a:xfrm>
            <a:off x="304800" y="3837134"/>
            <a:ext cx="4078224" cy="307777"/>
          </a:xfrm>
          <a:solidFill>
            <a:schemeClr val="bg1"/>
          </a:solidFill>
          <a:effectLst>
            <a:outerShdw dist="38100" dir="5400000" algn="t" rotWithShape="0">
              <a:schemeClr val="tx1"/>
            </a:outerShdw>
          </a:effectLst>
        </p:spPr>
        <p:txBody>
          <a:bodyPr vert="horz" lIns="13716" tIns="45720" rIns="13716" bIns="45720" rtlCol="0" anchor="b" anchorCtr="0">
            <a:spAutoFit/>
          </a:bodyPr>
          <a:lstStyle>
            <a:lvl1pPr>
              <a:defRPr sz="1400" b="0">
                <a:latin typeface="+mj-lt"/>
              </a:defRPr>
            </a:lvl1pPr>
          </a:lstStyle>
          <a:p>
            <a:pPr lvl="0"/>
            <a:r>
              <a:rPr lang="en-US"/>
              <a:t>Chart/table title (14pt BLK Fort Extrabold)</a:t>
            </a:r>
          </a:p>
        </p:txBody>
      </p:sp>
      <p:sp>
        <p:nvSpPr>
          <p:cNvPr id="18" name="source 2"/>
          <p:cNvSpPr>
            <a:spLocks noGrp="1"/>
          </p:cNvSpPr>
          <p:nvPr>
            <p:ph type="body" sz="quarter" idx="32" hasCustomPrompt="1"/>
          </p:nvPr>
        </p:nvSpPr>
        <p:spPr>
          <a:xfrm>
            <a:off x="4760976" y="3511605"/>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20" name="Content Placeholder 2"/>
          <p:cNvSpPr>
            <a:spLocks noGrp="1"/>
          </p:cNvSpPr>
          <p:nvPr>
            <p:ph sz="quarter" idx="34" hasCustomPrompt="1"/>
          </p:nvPr>
        </p:nvSpPr>
        <p:spPr>
          <a:xfrm>
            <a:off x="4760976" y="1553205"/>
            <a:ext cx="4078224" cy="1796400"/>
          </a:xfrm>
        </p:spPr>
        <p:txBody>
          <a:bodyPr lIns="13716" rIns="13716"/>
          <a:lstStyle>
            <a:lvl1pPr>
              <a:defRPr sz="1200" b="1" baseline="0"/>
            </a:lvl1pPr>
          </a:lstStyle>
          <a:p>
            <a:pPr lvl="0"/>
            <a:r>
              <a:t>Click on the icon to insert content</a:t>
            </a:r>
          </a:p>
          <a:p>
            <a:pPr lvl="1"/>
            <a:r>
              <a:t>Second level</a:t>
            </a:r>
          </a:p>
        </p:txBody>
      </p:sp>
      <p:sp>
        <p:nvSpPr>
          <p:cNvPr id="19" name="Text Placeholder 2"/>
          <p:cNvSpPr>
            <a:spLocks noGrp="1"/>
          </p:cNvSpPr>
          <p:nvPr>
            <p:ph type="body" sz="quarter" idx="33" hasCustomPrompt="1"/>
          </p:nvPr>
        </p:nvSpPr>
        <p:spPr>
          <a:xfrm>
            <a:off x="4760976" y="1150486"/>
            <a:ext cx="4078224" cy="307777"/>
          </a:xfrm>
          <a:solidFill>
            <a:schemeClr val="bg1"/>
          </a:solidFill>
          <a:effectLst>
            <a:outerShdw dist="38100" dir="5400000" algn="t" rotWithShape="0">
              <a:schemeClr val="tx1"/>
            </a:outerShdw>
          </a:effectLst>
        </p:spPr>
        <p:txBody>
          <a:bodyPr vert="horz" lIns="13716" tIns="45720" rIns="13716" bIns="45720" rtlCol="0" anchor="b" anchorCtr="0">
            <a:spAutoFit/>
          </a:bodyPr>
          <a:lstStyle>
            <a:lvl1pPr>
              <a:defRPr sz="1400" b="0">
                <a:latin typeface="+mj-lt"/>
              </a:defRPr>
            </a:lvl1pPr>
          </a:lstStyle>
          <a:p>
            <a:pPr lvl="0"/>
            <a:r>
              <a:rPr lang="en-US"/>
              <a:t>Chart/table title (14pt BLK Fort Extrabold)</a:t>
            </a:r>
          </a:p>
        </p:txBody>
      </p:sp>
      <p:sp>
        <p:nvSpPr>
          <p:cNvPr id="15" name="source 1"/>
          <p:cNvSpPr>
            <a:spLocks noGrp="1"/>
          </p:cNvSpPr>
          <p:nvPr>
            <p:ph type="body" sz="quarter" idx="16" hasCustomPrompt="1"/>
          </p:nvPr>
        </p:nvSpPr>
        <p:spPr>
          <a:xfrm>
            <a:off x="304800" y="3511605"/>
            <a:ext cx="4078224" cy="113877"/>
          </a:xfrm>
        </p:spPr>
        <p:txBody>
          <a:bodyPr lIns="13716" rIns="13716" anchor="b" anchorCtr="0">
            <a:spAutoFit/>
          </a:bodyPr>
          <a:lstStyle>
            <a:lvl1pPr>
              <a:lnSpc>
                <a:spcPct val="90000"/>
              </a:lnSpc>
              <a:spcBef>
                <a:spcPts val="0"/>
              </a:spcBef>
              <a:defRPr sz="800" b="0">
                <a:latin typeface="BLK Fort Cond Light" panose="020B0306030202060103" pitchFamily="34" charset="0"/>
              </a:defRPr>
            </a:lvl1pPr>
          </a:lstStyle>
          <a:p>
            <a:pPr lvl="0"/>
            <a:r>
              <a:t>Insert source or footnote text here</a:t>
            </a:r>
          </a:p>
        </p:txBody>
      </p:sp>
      <p:sp>
        <p:nvSpPr>
          <p:cNvPr id="5" name="Content Placeholder 1"/>
          <p:cNvSpPr>
            <a:spLocks noGrp="1"/>
          </p:cNvSpPr>
          <p:nvPr>
            <p:ph sz="quarter" idx="24" hasCustomPrompt="1"/>
          </p:nvPr>
        </p:nvSpPr>
        <p:spPr>
          <a:xfrm>
            <a:off x="304800" y="1553205"/>
            <a:ext cx="4078224" cy="1796400"/>
          </a:xfrm>
        </p:spPr>
        <p:txBody>
          <a:bodyPr lIns="13716" rIns="13716"/>
          <a:lstStyle>
            <a:lvl1pPr>
              <a:defRPr sz="1200" b="1" baseline="0"/>
            </a:lvl1pPr>
          </a:lstStyle>
          <a:p>
            <a:pPr lvl="0"/>
            <a:r>
              <a:t>Click on the icon to insert content</a:t>
            </a:r>
          </a:p>
          <a:p>
            <a:pPr lvl="1"/>
            <a:r>
              <a:t>Second level</a:t>
            </a:r>
          </a:p>
        </p:txBody>
      </p:sp>
      <p:sp>
        <p:nvSpPr>
          <p:cNvPr id="22" name="Text Placeholder 1"/>
          <p:cNvSpPr>
            <a:spLocks noGrp="1"/>
          </p:cNvSpPr>
          <p:nvPr>
            <p:ph type="body" sz="quarter" idx="23" hasCustomPrompt="1"/>
          </p:nvPr>
        </p:nvSpPr>
        <p:spPr>
          <a:xfrm>
            <a:off x="304800" y="1150486"/>
            <a:ext cx="4078224" cy="307777"/>
          </a:xfrm>
          <a:solidFill>
            <a:schemeClr val="bg1"/>
          </a:solidFill>
          <a:effectLst>
            <a:outerShdw dist="38100" dir="5400000" algn="t" rotWithShape="0">
              <a:schemeClr val="tx1"/>
            </a:outerShdw>
          </a:effectLst>
        </p:spPr>
        <p:txBody>
          <a:bodyPr lIns="13716" tIns="45720" rIns="13716" bIns="45720" anchor="b" anchorCtr="0">
            <a:spAutoFit/>
          </a:bodyPr>
          <a:lstStyle>
            <a:lvl1pPr>
              <a:defRPr sz="1400" b="0" baseline="0">
                <a:latin typeface="+mj-lt"/>
              </a:defRPr>
            </a:lvl1pPr>
          </a:lstStyle>
          <a:p>
            <a:pPr lvl="0"/>
            <a:r>
              <a:rPr lang="en-US"/>
              <a:t>Chart/table title (14pt BLK Fort Extrabold)</a:t>
            </a:r>
          </a:p>
        </p:txBody>
      </p:sp>
      <p:sp>
        <p:nvSpPr>
          <p:cNvPr id="4" name="Title 3">
            <a:extLst>
              <a:ext uri="{FF2B5EF4-FFF2-40B4-BE49-F238E27FC236}">
                <a16:creationId xmlns:a16="http://schemas.microsoft.com/office/drawing/2014/main" id="{566E1980-401B-46C4-B105-8546F5DA2F86}"/>
              </a:ext>
            </a:extLst>
          </p:cNvPr>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3171579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Points">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
        <p:nvSpPr>
          <p:cNvPr id="6" name="Text Placeholder 5">
            <a:extLst>
              <a:ext uri="{FF2B5EF4-FFF2-40B4-BE49-F238E27FC236}">
                <a16:creationId xmlns:a16="http://schemas.microsoft.com/office/drawing/2014/main" id="{EFB21076-AEC5-4B30-853F-17584F9CF54E}"/>
              </a:ext>
            </a:extLst>
          </p:cNvPr>
          <p:cNvSpPr>
            <a:spLocks noGrp="1" noChangeAspect="1"/>
          </p:cNvSpPr>
          <p:nvPr>
            <p:ph type="body" sz="quarter" idx="13" hasCustomPrompt="1"/>
          </p:nvPr>
        </p:nvSpPr>
        <p:spPr>
          <a:xfrm>
            <a:off x="1789012" y="1620761"/>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7" name="Text Placeholder 5">
            <a:extLst>
              <a:ext uri="{FF2B5EF4-FFF2-40B4-BE49-F238E27FC236}">
                <a16:creationId xmlns:a16="http://schemas.microsoft.com/office/drawing/2014/main" id="{FDFC0879-D543-4133-B82D-56BD66DAAFA3}"/>
              </a:ext>
            </a:extLst>
          </p:cNvPr>
          <p:cNvSpPr>
            <a:spLocks noGrp="1" noChangeAspect="1"/>
          </p:cNvSpPr>
          <p:nvPr>
            <p:ph type="body" sz="quarter" idx="14" hasCustomPrompt="1"/>
          </p:nvPr>
        </p:nvSpPr>
        <p:spPr>
          <a:xfrm>
            <a:off x="3714750" y="1620761"/>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8" name="Text Placeholder 5">
            <a:extLst>
              <a:ext uri="{FF2B5EF4-FFF2-40B4-BE49-F238E27FC236}">
                <a16:creationId xmlns:a16="http://schemas.microsoft.com/office/drawing/2014/main" id="{5B93ECC6-D873-405D-A8AC-52DA3F59BBAC}"/>
              </a:ext>
            </a:extLst>
          </p:cNvPr>
          <p:cNvSpPr>
            <a:spLocks noGrp="1" noChangeAspect="1"/>
          </p:cNvSpPr>
          <p:nvPr>
            <p:ph type="body" sz="quarter" idx="15" hasCustomPrompt="1"/>
          </p:nvPr>
        </p:nvSpPr>
        <p:spPr>
          <a:xfrm>
            <a:off x="5640488" y="1620761"/>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9" name="Text Placeholder 5">
            <a:extLst>
              <a:ext uri="{FF2B5EF4-FFF2-40B4-BE49-F238E27FC236}">
                <a16:creationId xmlns:a16="http://schemas.microsoft.com/office/drawing/2014/main" id="{A1FFFCC5-8A24-4926-8510-7A895FC47572}"/>
              </a:ext>
            </a:extLst>
          </p:cNvPr>
          <p:cNvSpPr>
            <a:spLocks noGrp="1" noChangeAspect="1"/>
          </p:cNvSpPr>
          <p:nvPr>
            <p:ph type="body" sz="quarter" idx="16" hasCustomPrompt="1"/>
          </p:nvPr>
        </p:nvSpPr>
        <p:spPr>
          <a:xfrm>
            <a:off x="1789012" y="3522740"/>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10" name="Text Placeholder 5">
            <a:extLst>
              <a:ext uri="{FF2B5EF4-FFF2-40B4-BE49-F238E27FC236}">
                <a16:creationId xmlns:a16="http://schemas.microsoft.com/office/drawing/2014/main" id="{9339DBC3-3434-42ED-8E2D-D2713F3A684A}"/>
              </a:ext>
            </a:extLst>
          </p:cNvPr>
          <p:cNvSpPr>
            <a:spLocks noGrp="1" noChangeAspect="1"/>
          </p:cNvSpPr>
          <p:nvPr>
            <p:ph type="body" sz="quarter" idx="17" hasCustomPrompt="1"/>
          </p:nvPr>
        </p:nvSpPr>
        <p:spPr>
          <a:xfrm>
            <a:off x="3714750" y="3522740"/>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11" name="Text Placeholder 5">
            <a:extLst>
              <a:ext uri="{FF2B5EF4-FFF2-40B4-BE49-F238E27FC236}">
                <a16:creationId xmlns:a16="http://schemas.microsoft.com/office/drawing/2014/main" id="{E972FA5B-C33C-4AEF-87BD-6A212030A0D3}"/>
              </a:ext>
            </a:extLst>
          </p:cNvPr>
          <p:cNvSpPr>
            <a:spLocks noGrp="1" noChangeAspect="1"/>
          </p:cNvSpPr>
          <p:nvPr>
            <p:ph type="body" sz="quarter" idx="18" hasCustomPrompt="1"/>
          </p:nvPr>
        </p:nvSpPr>
        <p:spPr>
          <a:xfrm>
            <a:off x="5640488" y="3522740"/>
            <a:ext cx="1714500" cy="1714500"/>
          </a:xfrm>
          <a:solidFill>
            <a:schemeClr val="accent1"/>
          </a:solidFill>
        </p:spPr>
        <p:txBody>
          <a:bodyPr lIns="182880" tIns="182880" rIns="182880" bIns="182880" anchor="ctr"/>
          <a:lstStyle>
            <a:lvl1pPr marL="0" indent="0">
              <a:lnSpc>
                <a:spcPct val="90000"/>
              </a:lnSpc>
              <a:spcBef>
                <a:spcPts val="700"/>
              </a:spcBef>
              <a:spcAft>
                <a:spcPts val="0"/>
              </a:spcAft>
              <a:buFont typeface="BLK Fort" panose="020B0503030202060203" pitchFamily="34" charset="0"/>
              <a:buChar char="​"/>
              <a:defRPr sz="1800" b="0">
                <a:solidFill>
                  <a:schemeClr val="tx1"/>
                </a:solidFill>
                <a:latin typeface="BLK Fort Extrabold" panose="020B0903030202060203" pitchFamily="34" charset="0"/>
              </a:defRPr>
            </a:lvl1pPr>
            <a:lvl2pPr marL="0" indent="0">
              <a:lnSpc>
                <a:spcPct val="90000"/>
              </a:lnSpc>
              <a:spcBef>
                <a:spcPts val="700"/>
              </a:spcBef>
              <a:spcAft>
                <a:spcPts val="0"/>
              </a:spcAft>
              <a:buNone/>
              <a:defRPr>
                <a:solidFill>
                  <a:schemeClr val="bg1"/>
                </a:solidFill>
              </a:defRPr>
            </a:lvl2pPr>
            <a:lvl3pPr marL="0" indent="0">
              <a:lnSpc>
                <a:spcPct val="90000"/>
              </a:lnSpc>
              <a:spcBef>
                <a:spcPts val="700"/>
              </a:spcBef>
              <a:spcAft>
                <a:spcPts val="0"/>
              </a:spcAft>
              <a:buNone/>
              <a:defRPr>
                <a:solidFill>
                  <a:schemeClr val="bg1"/>
                </a:solidFill>
              </a:defRPr>
            </a:lvl3pPr>
            <a:lvl4pPr marL="0" indent="0">
              <a:lnSpc>
                <a:spcPct val="90000"/>
              </a:lnSpc>
              <a:spcBef>
                <a:spcPts val="700"/>
              </a:spcBef>
              <a:spcAft>
                <a:spcPts val="0"/>
              </a:spcAft>
              <a:buNone/>
              <a:defRPr>
                <a:solidFill>
                  <a:schemeClr val="bg1"/>
                </a:solidFill>
              </a:defRPr>
            </a:lvl4pPr>
            <a:lvl5pPr marL="0" indent="0">
              <a:lnSpc>
                <a:spcPct val="90000"/>
              </a:lnSpc>
              <a:spcBef>
                <a:spcPts val="700"/>
              </a:spcBef>
              <a:spcAft>
                <a:spcPts val="0"/>
              </a:spcAft>
              <a:buNone/>
              <a:defRPr>
                <a:solidFill>
                  <a:schemeClr val="bg1"/>
                </a:solidFill>
              </a:defRPr>
            </a:lvl5pPr>
            <a:lvl6pPr marL="0" indent="0">
              <a:lnSpc>
                <a:spcPct val="90000"/>
              </a:lnSpc>
              <a:spcBef>
                <a:spcPts val="700"/>
              </a:spcBef>
              <a:spcAft>
                <a:spcPts val="0"/>
              </a:spcAft>
              <a:buNone/>
              <a:defRPr>
                <a:solidFill>
                  <a:schemeClr val="bg1"/>
                </a:solidFill>
              </a:defRPr>
            </a:lvl6pPr>
            <a:lvl7pPr marL="0" indent="0">
              <a:lnSpc>
                <a:spcPct val="90000"/>
              </a:lnSpc>
              <a:spcBef>
                <a:spcPts val="700"/>
              </a:spcBef>
              <a:spcAft>
                <a:spcPts val="0"/>
              </a:spcAft>
              <a:buNone/>
              <a:defRPr>
                <a:solidFill>
                  <a:schemeClr val="bg1"/>
                </a:solidFill>
              </a:defRPr>
            </a:lvl7pPr>
            <a:lvl8pPr marL="0" indent="0">
              <a:lnSpc>
                <a:spcPct val="90000"/>
              </a:lnSpc>
              <a:spcBef>
                <a:spcPts val="700"/>
              </a:spcBef>
              <a:spcAft>
                <a:spcPts val="0"/>
              </a:spcAft>
              <a:buNone/>
              <a:defRPr>
                <a:solidFill>
                  <a:schemeClr val="bg1"/>
                </a:solidFill>
              </a:defRPr>
            </a:lvl8pPr>
            <a:lvl9pPr marL="0" indent="0">
              <a:lnSpc>
                <a:spcPct val="90000"/>
              </a:lnSpc>
              <a:spcBef>
                <a:spcPts val="700"/>
              </a:spcBef>
              <a:spcAft>
                <a:spcPts val="0"/>
              </a:spcAft>
              <a:buNone/>
              <a:defRPr>
                <a:solidFill>
                  <a:schemeClr val="bg1"/>
                </a:solidFill>
              </a:defRPr>
            </a:lvl9pPr>
          </a:lstStyle>
          <a:p>
            <a:pPr lvl="0"/>
            <a:r>
              <a:t>Key point: Type text, Enter, Tab</a:t>
            </a:r>
          </a:p>
          <a:p>
            <a:pPr lvl="1"/>
            <a:r>
              <a:t>Second level</a:t>
            </a:r>
          </a:p>
          <a:p>
            <a:pPr lvl="2"/>
            <a:r>
              <a:t>Third level</a:t>
            </a:r>
          </a:p>
        </p:txBody>
      </p:sp>
      <p:sp>
        <p:nvSpPr>
          <p:cNvPr id="4" name="Title 3">
            <a:extLst>
              <a:ext uri="{FF2B5EF4-FFF2-40B4-BE49-F238E27FC236}">
                <a16:creationId xmlns:a16="http://schemas.microsoft.com/office/drawing/2014/main" id="{934A2585-7564-4054-AA93-44FCEBD690B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4944287"/>
      </p:ext>
    </p:extLst>
  </p:cSld>
  <p:clrMapOvr>
    <a:masterClrMapping/>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974292"/>
            <a:ext cx="8531352" cy="1691640"/>
          </a:xfrm>
          <a:ln>
            <a:noFill/>
          </a:ln>
        </p:spPr>
        <p:txBody>
          <a:bodyPr lIns="0" tIns="0" rIns="0" bIns="0" anchor="b" anchorCtr="0"/>
          <a:lstStyle>
            <a:lvl1pPr algn="l" defTabSz="914400" rtl="0" eaLnBrk="1" latinLnBrk="0" hangingPunct="1">
              <a:spcBef>
                <a:spcPct val="0"/>
              </a:spcBef>
              <a:buNone/>
              <a:defRPr sz="4500" b="0" kern="1200" baseline="0">
                <a:solidFill>
                  <a:schemeClr val="tx1"/>
                </a:solidFill>
                <a:latin typeface="+mj-lt"/>
                <a:ea typeface="Tahoma" pitchFamily="34" charset="0"/>
                <a:cs typeface="Tahoma" pitchFamily="34" charset="0"/>
              </a:defRPr>
            </a:lvl1pPr>
          </a:lstStyle>
          <a:p>
            <a:r>
              <a:t>Divider title</a:t>
            </a:r>
            <a:br>
              <a:rPr lang="en-US"/>
            </a:br>
            <a:r>
              <a:t>(45pt BLK Fort Extrabold)</a:t>
            </a:r>
          </a:p>
        </p:txBody>
      </p:sp>
      <p:sp>
        <p:nvSpPr>
          <p:cNvPr id="3" name="Text Placeholder 2"/>
          <p:cNvSpPr>
            <a:spLocks noGrp="1"/>
          </p:cNvSpPr>
          <p:nvPr>
            <p:ph type="body" idx="1" hasCustomPrompt="1"/>
          </p:nvPr>
        </p:nvSpPr>
        <p:spPr>
          <a:xfrm>
            <a:off x="304800" y="3805561"/>
            <a:ext cx="8531352" cy="444500"/>
          </a:xfrm>
          <a:prstGeom prst="rect">
            <a:avLst/>
          </a:prstGeom>
        </p:spPr>
        <p:txBody>
          <a:bodyPr lIns="0" tIns="0" rIns="0" bIns="0" anchor="t" anchorCtr="0"/>
          <a:lstStyle>
            <a:lvl1pPr marL="0" indent="0">
              <a:buNone/>
              <a:defRPr kumimoji="0" sz="1800" b="1" i="0" u="none" strike="noStrike" kern="1200" cap="none" spc="0" normalizeH="0" baseline="0">
                <a:ln>
                  <a:noFill/>
                </a:ln>
                <a:solidFill>
                  <a:schemeClr val="tx1"/>
                </a:solidFill>
                <a:effectLst/>
                <a:uLnTx/>
                <a:uFillTx/>
                <a:latin typeface="BLK Fort" panose="020B0503030202060203"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400"/>
              </a:spcAft>
              <a:buSzTx/>
              <a:buFont typeface="Arial" pitchFamily="34" charset="0"/>
              <a:buNone/>
              <a:tabLst/>
            </a:pPr>
            <a:r>
              <a:t>Subtitle here</a:t>
            </a:r>
            <a:r>
              <a:rPr lang="en-US"/>
              <a:t>,</a:t>
            </a:r>
            <a:r>
              <a:t> if required (18pt BLK Fort Bold)</a:t>
            </a:r>
          </a:p>
        </p:txBody>
      </p:sp>
    </p:spTree>
    <p:extLst>
      <p:ext uri="{BB962C8B-B14F-4D97-AF65-F5344CB8AC3E}">
        <p14:creationId xmlns:p14="http://schemas.microsoft.com/office/powerpoint/2010/main" val="141231956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00" userDrawn="1">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ackRock Title Slide - Orang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4500" b="0" baseline="0">
                <a:solidFill>
                  <a:schemeClr val="bg1"/>
                </a:solidFill>
                <a:latin typeface="+mj-lt"/>
                <a:ea typeface="Tahoma" pitchFamily="34" charset="0"/>
                <a:cs typeface="Tahoma" pitchFamily="34" charset="0"/>
              </a:defRPr>
            </a:lvl1pPr>
          </a:lstStyle>
          <a:p>
            <a:r>
              <a:rPr lang="en-US"/>
              <a:t>Presentation title here (45pt BLK Fort Extrabold)</a:t>
            </a:r>
            <a:endParaRP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a:t>
            </a:r>
          </a:p>
        </p:txBody>
      </p:sp>
      <p:sp>
        <p:nvSpPr>
          <p:cNvPr id="7" name="Text Placeholder 4">
            <a:extLst>
              <a:ext uri="{FF2B5EF4-FFF2-40B4-BE49-F238E27FC236}">
                <a16:creationId xmlns:a16="http://schemas.microsoft.com/office/drawing/2014/main" id="{EDC1C4F5-4935-477E-B52B-391A11B5B554}"/>
              </a:ext>
            </a:extLst>
          </p:cNvPr>
          <p:cNvSpPr>
            <a:spLocks noGrp="1"/>
          </p:cNvSpPr>
          <p:nvPr>
            <p:ph type="body" sz="quarter" idx="14"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1"/>
                </a:solidFill>
              </a:defRPr>
            </a:lvl1pPr>
          </a:lstStyle>
          <a:p>
            <a:r>
              <a:rPr lang="en-US"/>
              <a:t>Limited Distribution</a:t>
            </a:r>
            <a:endParaRP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pic>
        <p:nvPicPr>
          <p:cNvPr id="8" name="Picture 7">
            <a:extLst>
              <a:ext uri="{FF2B5EF4-FFF2-40B4-BE49-F238E27FC236}">
                <a16:creationId xmlns:a16="http://schemas.microsoft.com/office/drawing/2014/main" id="{41DCF65F-6FEC-47BE-8728-4F7DC5E7D819}"/>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439713821"/>
      </p:ext>
    </p:extLst>
  </p:cSld>
  <p:clrMapOvr>
    <a:masterClrMapping/>
  </p:clrMapOvr>
  <p:extLst>
    <p:ext uri="{DCECCB84-F9BA-43D5-87BE-67443E8EF086}">
      <p15:sldGuideLst xmlns:p15="http://schemas.microsoft.com/office/powerpoint/2012/main">
        <p15:guide id="1" orient="horz" pos="2256"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 Blac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974316"/>
            <a:ext cx="8531352" cy="1691640"/>
          </a:xfrm>
          <a:ln>
            <a:noFill/>
          </a:ln>
        </p:spPr>
        <p:txBody>
          <a:bodyPr lIns="0" tIns="0" rIns="0" bIns="0" anchor="b" anchorCtr="0"/>
          <a:lstStyle>
            <a:lvl1pPr algn="l" defTabSz="914400" rtl="0" eaLnBrk="1" latinLnBrk="0" hangingPunct="1">
              <a:spcBef>
                <a:spcPct val="0"/>
              </a:spcBef>
              <a:buNone/>
              <a:defRPr sz="4500" b="0" kern="1200" baseline="0">
                <a:solidFill>
                  <a:schemeClr val="tx1"/>
                </a:solidFill>
                <a:latin typeface="+mj-lt"/>
                <a:ea typeface="Tahoma" pitchFamily="34" charset="0"/>
                <a:cs typeface="Tahoma" pitchFamily="34" charset="0"/>
              </a:defRPr>
            </a:lvl1pPr>
          </a:lstStyle>
          <a:p>
            <a:r>
              <a:rPr lang="en-US"/>
              <a:t>Divider title</a:t>
            </a:r>
            <a:br>
              <a:rPr lang="en-US"/>
            </a:br>
            <a:r>
              <a:rPr lang="en-US"/>
              <a:t>(45pt BLK Fort Extrabold)</a:t>
            </a:r>
            <a:endParaRPr/>
          </a:p>
        </p:txBody>
      </p:sp>
      <p:sp>
        <p:nvSpPr>
          <p:cNvPr id="3" name="Text Placeholder 2"/>
          <p:cNvSpPr>
            <a:spLocks noGrp="1"/>
          </p:cNvSpPr>
          <p:nvPr>
            <p:ph type="body" idx="1" hasCustomPrompt="1"/>
          </p:nvPr>
        </p:nvSpPr>
        <p:spPr>
          <a:xfrm>
            <a:off x="304800" y="3805585"/>
            <a:ext cx="8531352" cy="444500"/>
          </a:xfrm>
          <a:prstGeom prst="rect">
            <a:avLst/>
          </a:prstGeom>
        </p:spPr>
        <p:txBody>
          <a:bodyPr lIns="0" tIns="0" rIns="0" bIns="0" anchor="t" anchorCtr="0"/>
          <a:lstStyle>
            <a:lvl1pPr marL="0" indent="0">
              <a:buNone/>
              <a:defRPr kumimoji="0" sz="1800" b="1" i="0" u="none" strike="noStrike" kern="1200" cap="none" spc="0" normalizeH="0" baseline="0">
                <a:ln>
                  <a:noFill/>
                </a:ln>
                <a:solidFill>
                  <a:schemeClr val="tx1"/>
                </a:solidFill>
                <a:effectLst/>
                <a:uLnTx/>
                <a:uFillTx/>
                <a:latin typeface="BLK Fort" panose="020B0503030202060203"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400"/>
              </a:spcAft>
              <a:buSzTx/>
              <a:buFont typeface="Arial" pitchFamily="34" charset="0"/>
              <a:buNone/>
              <a:tabLst/>
            </a:pPr>
            <a:r>
              <a:t>Subtitle here</a:t>
            </a:r>
            <a:r>
              <a:rPr lang="en-US"/>
              <a:t>,</a:t>
            </a:r>
            <a:r>
              <a:t> if required (18pt BLK Fort Bold)</a:t>
            </a:r>
          </a:p>
        </p:txBody>
      </p:sp>
    </p:spTree>
    <p:extLst>
      <p:ext uri="{BB962C8B-B14F-4D97-AF65-F5344CB8AC3E}">
        <p14:creationId xmlns:p14="http://schemas.microsoft.com/office/powerpoint/2010/main" val="3070490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00" userDrawn="1">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974309"/>
            <a:ext cx="8531352" cy="1691640"/>
          </a:xfrm>
          <a:ln>
            <a:noFill/>
          </a:ln>
        </p:spPr>
        <p:txBody>
          <a:bodyPr lIns="0" tIns="0" rIns="0" bIns="0" anchor="b" anchorCtr="0"/>
          <a:lstStyle>
            <a:lvl1pPr algn="l" defTabSz="914400" rtl="0" eaLnBrk="1" latinLnBrk="0" hangingPunct="1">
              <a:spcBef>
                <a:spcPct val="0"/>
              </a:spcBef>
              <a:buNone/>
              <a:defRPr sz="4500" b="0" kern="1200" baseline="0">
                <a:solidFill>
                  <a:schemeClr val="tx1"/>
                </a:solidFill>
                <a:latin typeface="+mj-lt"/>
                <a:ea typeface="Tahoma" pitchFamily="34" charset="0"/>
                <a:cs typeface="Tahoma" pitchFamily="34" charset="0"/>
              </a:defRPr>
            </a:lvl1pPr>
          </a:lstStyle>
          <a:p>
            <a:r>
              <a:rPr lang="en-US"/>
              <a:t>Divider title </a:t>
            </a:r>
            <a:br>
              <a:rPr lang="en-US"/>
            </a:br>
            <a:r>
              <a:rPr lang="en-US"/>
              <a:t>(45pt BLK Fort Extrabold)</a:t>
            </a:r>
            <a:endParaRPr/>
          </a:p>
        </p:txBody>
      </p:sp>
      <p:sp>
        <p:nvSpPr>
          <p:cNvPr id="3" name="Text Placeholder 2"/>
          <p:cNvSpPr>
            <a:spLocks noGrp="1"/>
          </p:cNvSpPr>
          <p:nvPr>
            <p:ph type="body" idx="1" hasCustomPrompt="1"/>
          </p:nvPr>
        </p:nvSpPr>
        <p:spPr>
          <a:xfrm>
            <a:off x="304800" y="3805578"/>
            <a:ext cx="8531352" cy="444500"/>
          </a:xfrm>
          <a:prstGeom prst="rect">
            <a:avLst/>
          </a:prstGeom>
        </p:spPr>
        <p:txBody>
          <a:bodyPr lIns="0" tIns="0" rIns="0" bIns="0" anchor="t" anchorCtr="0"/>
          <a:lstStyle>
            <a:lvl1pPr marL="0" indent="0">
              <a:buNone/>
              <a:defRPr kumimoji="0" sz="1800" b="1" i="0" u="none" strike="noStrike" kern="1200" cap="none" spc="0" normalizeH="0" baseline="0">
                <a:ln>
                  <a:noFill/>
                </a:ln>
                <a:solidFill>
                  <a:schemeClr val="tx1"/>
                </a:solidFill>
                <a:effectLst/>
                <a:uLnTx/>
                <a:uFillTx/>
                <a:latin typeface="BLK Fort" panose="020B0503030202060203"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400"/>
              </a:spcAft>
              <a:buSzTx/>
              <a:buFont typeface="Arial" pitchFamily="34" charset="0"/>
              <a:buNone/>
              <a:tabLst/>
            </a:pPr>
            <a:r>
              <a:t>Subtitle here</a:t>
            </a:r>
            <a:r>
              <a:rPr lang="en-US"/>
              <a:t>,</a:t>
            </a:r>
            <a:r>
              <a:t> if required (18pt BLK Fort Bold)</a:t>
            </a:r>
          </a:p>
        </p:txBody>
      </p:sp>
    </p:spTree>
    <p:extLst>
      <p:ext uri="{BB962C8B-B14F-4D97-AF65-F5344CB8AC3E}">
        <p14:creationId xmlns:p14="http://schemas.microsoft.com/office/powerpoint/2010/main" val="361720512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00" userDrawn="1">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Section Header - Pink">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974309"/>
            <a:ext cx="8531352" cy="1691640"/>
          </a:xfrm>
          <a:ln>
            <a:noFill/>
          </a:ln>
        </p:spPr>
        <p:txBody>
          <a:bodyPr lIns="0" tIns="0" rIns="0" bIns="0" anchor="b" anchorCtr="0"/>
          <a:lstStyle>
            <a:lvl1pPr algn="l" defTabSz="914400" rtl="0" eaLnBrk="1" latinLnBrk="0" hangingPunct="1">
              <a:spcBef>
                <a:spcPct val="0"/>
              </a:spcBef>
              <a:buNone/>
              <a:defRPr sz="4500" b="0" kern="1200" baseline="0">
                <a:solidFill>
                  <a:schemeClr val="tx1"/>
                </a:solidFill>
                <a:latin typeface="+mj-lt"/>
                <a:ea typeface="Tahoma" pitchFamily="34" charset="0"/>
                <a:cs typeface="Tahoma" pitchFamily="34" charset="0"/>
              </a:defRPr>
            </a:lvl1pPr>
          </a:lstStyle>
          <a:p>
            <a:r>
              <a:rPr lang="en-US"/>
              <a:t>Divider title</a:t>
            </a:r>
            <a:br>
              <a:rPr lang="en-US"/>
            </a:br>
            <a:r>
              <a:rPr lang="en-US"/>
              <a:t>(45pt BLK Fort Extrabold)</a:t>
            </a:r>
            <a:endParaRPr/>
          </a:p>
        </p:txBody>
      </p:sp>
      <p:sp>
        <p:nvSpPr>
          <p:cNvPr id="3" name="Text Placeholder 2"/>
          <p:cNvSpPr>
            <a:spLocks noGrp="1"/>
          </p:cNvSpPr>
          <p:nvPr>
            <p:ph type="body" idx="1" hasCustomPrompt="1"/>
          </p:nvPr>
        </p:nvSpPr>
        <p:spPr>
          <a:xfrm>
            <a:off x="304800" y="3805578"/>
            <a:ext cx="8531352" cy="444500"/>
          </a:xfrm>
          <a:prstGeom prst="rect">
            <a:avLst/>
          </a:prstGeom>
        </p:spPr>
        <p:txBody>
          <a:bodyPr lIns="0" tIns="0" rIns="0" bIns="0" anchor="t" anchorCtr="0"/>
          <a:lstStyle>
            <a:lvl1pPr marL="0" indent="0">
              <a:buNone/>
              <a:defRPr kumimoji="0" sz="1800" b="1" i="0" u="none" strike="noStrike" kern="1200" cap="none" spc="0" normalizeH="0" baseline="0">
                <a:ln>
                  <a:noFill/>
                </a:ln>
                <a:solidFill>
                  <a:schemeClr val="tx1"/>
                </a:solidFill>
                <a:effectLst/>
                <a:uLnTx/>
                <a:uFillTx/>
                <a:latin typeface="BLK Fort" panose="020B0503030202060203" pitchFamily="34" charset="0"/>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400"/>
              </a:spcAft>
              <a:buSzTx/>
              <a:buFont typeface="Arial" pitchFamily="34" charset="0"/>
              <a:buNone/>
              <a:tabLst/>
            </a:pPr>
            <a:r>
              <a:t>Subtitle here</a:t>
            </a:r>
            <a:r>
              <a:rPr lang="en-US"/>
              <a:t>,</a:t>
            </a:r>
            <a:r>
              <a:t> if required (18pt BLK Fort Bold)</a:t>
            </a:r>
          </a:p>
        </p:txBody>
      </p:sp>
    </p:spTree>
    <p:extLst>
      <p:ext uri="{BB962C8B-B14F-4D97-AF65-F5344CB8AC3E}">
        <p14:creationId xmlns:p14="http://schemas.microsoft.com/office/powerpoint/2010/main" val="3442674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800" userDrawn="1">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Tree>
    <p:extLst>
      <p:ext uri="{BB962C8B-B14F-4D97-AF65-F5344CB8AC3E}">
        <p14:creationId xmlns:p14="http://schemas.microsoft.com/office/powerpoint/2010/main" val="1089335041"/>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 Black">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Tree>
    <p:extLst>
      <p:ext uri="{BB962C8B-B14F-4D97-AF65-F5344CB8AC3E}">
        <p14:creationId xmlns:p14="http://schemas.microsoft.com/office/powerpoint/2010/main" val="3924337560"/>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Orange">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Tree>
    <p:extLst>
      <p:ext uri="{BB962C8B-B14F-4D97-AF65-F5344CB8AC3E}">
        <p14:creationId xmlns:p14="http://schemas.microsoft.com/office/powerpoint/2010/main" val="1649613273"/>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 Yellow">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Tree>
    <p:extLst>
      <p:ext uri="{BB962C8B-B14F-4D97-AF65-F5344CB8AC3E}">
        <p14:creationId xmlns:p14="http://schemas.microsoft.com/office/powerpoint/2010/main" val="1730332859"/>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 Pink">
    <p:bg>
      <p:bgPr>
        <a:solidFill>
          <a:schemeClr val="accent4"/>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Tree>
    <p:extLst>
      <p:ext uri="{BB962C8B-B14F-4D97-AF65-F5344CB8AC3E}">
        <p14:creationId xmlns:p14="http://schemas.microsoft.com/office/powerpoint/2010/main" val="4294249925"/>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Click to edit Master title style</a:t>
            </a:r>
            <a:endParaRPr/>
          </a:p>
        </p:txBody>
      </p:sp>
      <p:sp>
        <p:nvSpPr>
          <p:cNvPr id="2" name="Slide Number Placeholder 1"/>
          <p:cNvSpPr>
            <a:spLocks noGrp="1"/>
          </p:cNvSpPr>
          <p:nvPr>
            <p:ph type="sldNum" sz="quarter" idx="12"/>
          </p:nvPr>
        </p:nvSpPr>
        <p:spPr/>
        <p:txBody>
          <a:bodyPr/>
          <a:lstStyle/>
          <a:p>
            <a:fld id="{C0531ADF-2191-45C5-9D71-08764BF86A6F}" type="slidenum">
              <a:rPr/>
              <a:pPr/>
              <a:t>‹#›</a:t>
            </a:fld>
            <a:endParaRPr/>
          </a:p>
        </p:txBody>
      </p:sp>
      <p:sp>
        <p:nvSpPr>
          <p:cNvPr id="4" name="Footer Placeholder 3"/>
          <p:cNvSpPr>
            <a:spLocks noGrp="1"/>
          </p:cNvSpPr>
          <p:nvPr>
            <p:ph type="ftr" sz="quarter" idx="13"/>
          </p:nvPr>
        </p:nvSpPr>
        <p:spPr/>
        <p:txBody>
          <a:bodyPr/>
          <a:lstStyle/>
          <a:p>
            <a:r>
              <a:rPr lang="en-US"/>
              <a:t>Limited Distribution</a:t>
            </a:r>
            <a:endParaRPr/>
          </a:p>
        </p:txBody>
      </p:sp>
      <p:sp>
        <p:nvSpPr>
          <p:cNvPr id="15" name="Content Placeholder 14"/>
          <p:cNvSpPr>
            <a:spLocks noGrp="1"/>
          </p:cNvSpPr>
          <p:nvPr>
            <p:ph sz="quarter" idx="11" hasCustomPrompt="1"/>
          </p:nvPr>
        </p:nvSpPr>
        <p:spPr>
          <a:xfrm>
            <a:off x="304800" y="1090284"/>
            <a:ext cx="8534400" cy="4937760"/>
          </a:xfrm>
        </p:spPr>
        <p:txBody>
          <a:bodyPr/>
          <a:lstStyle>
            <a:lvl1pPr marL="274320" indent="-274320">
              <a:buClr>
                <a:schemeClr val="tx1"/>
              </a:buClr>
              <a:buFont typeface="+mj-lt"/>
              <a:buAutoNum type="arabicPeriod"/>
              <a:defRPr baseline="0"/>
            </a:lvl1pPr>
            <a:lvl3pPr marL="274320">
              <a:defRPr/>
            </a:lvl3pPr>
            <a:lvl4pPr marL="411480">
              <a:defRPr/>
            </a:lvl4pPr>
            <a:lvl5pPr marL="548640">
              <a:defRPr/>
            </a:lvl5pPr>
          </a:lstStyle>
          <a:p>
            <a:pPr lvl="0"/>
            <a:r>
              <a:t>Click to add text (14pt BLK Fort Bold) – each line has automatic numbering on this Table of Contents layout</a:t>
            </a:r>
          </a:p>
          <a:p>
            <a:pPr lvl="1"/>
            <a:r>
              <a:t>Second level</a:t>
            </a:r>
          </a:p>
          <a:p>
            <a:pPr lvl="2"/>
            <a:r>
              <a:t>Third level</a:t>
            </a:r>
          </a:p>
          <a:p>
            <a:pPr lvl="3"/>
            <a:r>
              <a:t>Fourth level</a:t>
            </a:r>
          </a:p>
          <a:p>
            <a:pPr lvl="4"/>
            <a:r>
              <a:t>Fifth level</a:t>
            </a:r>
          </a:p>
        </p:txBody>
      </p:sp>
    </p:spTree>
    <p:extLst>
      <p:ext uri="{BB962C8B-B14F-4D97-AF65-F5344CB8AC3E}">
        <p14:creationId xmlns:p14="http://schemas.microsoft.com/office/powerpoint/2010/main" val="2659128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liance ">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0531ADF-2191-45C5-9D71-08764BF86A6F}" type="slidenum">
              <a:rPr/>
              <a:pPr/>
              <a:t>‹#›</a:t>
            </a:fld>
            <a:endParaRPr/>
          </a:p>
        </p:txBody>
      </p:sp>
      <p:sp>
        <p:nvSpPr>
          <p:cNvPr id="4" name="Footer Placeholder 3"/>
          <p:cNvSpPr>
            <a:spLocks noGrp="1"/>
          </p:cNvSpPr>
          <p:nvPr>
            <p:ph type="ftr" sz="quarter" idx="13"/>
          </p:nvPr>
        </p:nvSpPr>
        <p:spPr/>
        <p:txBody>
          <a:bodyPr/>
          <a:lstStyle/>
          <a:p>
            <a:r>
              <a:rPr lang="en-US"/>
              <a:t>Limited Distribution</a:t>
            </a:r>
            <a:endParaRPr/>
          </a:p>
        </p:txBody>
      </p:sp>
      <p:sp>
        <p:nvSpPr>
          <p:cNvPr id="15" name="Content Placeholder 14"/>
          <p:cNvSpPr>
            <a:spLocks noGrp="1"/>
          </p:cNvSpPr>
          <p:nvPr>
            <p:ph sz="quarter" idx="11" hasCustomPrompt="1"/>
          </p:nvPr>
        </p:nvSpPr>
        <p:spPr>
          <a:xfrm>
            <a:off x="304800" y="1082674"/>
            <a:ext cx="8534400" cy="4937760"/>
          </a:xfrm>
        </p:spPr>
        <p:txBody>
          <a:bodyPr>
            <a:noAutofit/>
          </a:bodyPr>
          <a:lstStyle>
            <a:lvl1pPr>
              <a:defRPr sz="800" b="0" baseline="0"/>
            </a:lvl1pPr>
            <a:lvl2pPr>
              <a:defRPr sz="800"/>
            </a:lvl2pPr>
            <a:lvl3pPr marL="274320">
              <a:defRPr sz="800"/>
            </a:lvl3pPr>
            <a:lvl4pPr marL="411480">
              <a:defRPr sz="800"/>
            </a:lvl4pPr>
            <a:lvl5pPr marL="548640">
              <a:defRPr sz="800"/>
            </a:lvl5pPr>
            <a:lvl6pPr marL="685800">
              <a:defRPr sz="800">
                <a:latin typeface="BLK Fort" panose="020B0503030202060203" pitchFamily="34" charset="0"/>
              </a:defRPr>
            </a:lvl6pPr>
            <a:lvl7pPr marL="822960">
              <a:defRPr sz="800">
                <a:latin typeface="BLK Fort" panose="020B0503030202060203" pitchFamily="34" charset="0"/>
              </a:defRPr>
            </a:lvl7pPr>
            <a:lvl8pPr marL="960120">
              <a:defRPr sz="800">
                <a:latin typeface="BLK Fort" panose="020B0503030202060203" pitchFamily="34" charset="0"/>
              </a:defRPr>
            </a:lvl8pPr>
            <a:lvl9pPr marL="1097280">
              <a:defRPr sz="800">
                <a:latin typeface="BLK Fort" panose="020B0503030202060203" pitchFamily="34" charset="0"/>
              </a:defRPr>
            </a:lvl9pPr>
          </a:lstStyle>
          <a:p>
            <a:pPr lvl="0"/>
            <a:r>
              <a:t>Click to add text – (8pt</a:t>
            </a:r>
            <a:r>
              <a:rPr lang="en-US"/>
              <a:t> BLK Fort</a:t>
            </a:r>
            <a:r>
              <a:t>). To apply bullets go to the increase / decrease list level button on the home tab.</a:t>
            </a:r>
          </a:p>
          <a:p>
            <a:pPr lvl="1"/>
            <a:r>
              <a:t>Second level</a:t>
            </a:r>
          </a:p>
          <a:p>
            <a:pPr lvl="2"/>
            <a:r>
              <a:t>Third level</a:t>
            </a:r>
          </a:p>
          <a:p>
            <a:pPr lvl="3"/>
            <a:r>
              <a:t>Fourth level</a:t>
            </a:r>
          </a:p>
          <a:p>
            <a:pPr lvl="4"/>
            <a:r>
              <a:t>Fifth level</a:t>
            </a:r>
          </a:p>
          <a:p>
            <a:pPr lvl="5"/>
            <a:r>
              <a:t>Six</a:t>
            </a:r>
            <a:r>
              <a:rPr lang="en-US"/>
              <a:t>th level</a:t>
            </a:r>
            <a:endParaRPr/>
          </a:p>
          <a:p>
            <a:pPr lvl="6"/>
            <a:r>
              <a:t>Seven</a:t>
            </a:r>
            <a:r>
              <a:rPr lang="en-US"/>
              <a:t>th level</a:t>
            </a:r>
            <a:endParaRPr/>
          </a:p>
          <a:p>
            <a:pPr lvl="7"/>
            <a:r>
              <a:t>Eight</a:t>
            </a:r>
            <a:r>
              <a:rPr lang="en-US"/>
              <a:t>h level</a:t>
            </a:r>
            <a:endParaRPr/>
          </a:p>
          <a:p>
            <a:pPr lvl="8"/>
            <a:r>
              <a:rPr lang="en-US"/>
              <a:t>N</a:t>
            </a:r>
            <a:r>
              <a:t>in</a:t>
            </a:r>
            <a:r>
              <a:rPr lang="en-US"/>
              <a:t>th level</a:t>
            </a:r>
            <a:endParaRPr/>
          </a:p>
        </p:txBody>
      </p:sp>
      <p:sp>
        <p:nvSpPr>
          <p:cNvPr id="5" name="Title 4"/>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6591289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4056" userDrawn="1">
          <p15:clr>
            <a:srgbClr val="000000"/>
          </p15:clr>
        </p15:guide>
        <p15:guide id="2" orient="horz" pos="360" userDrawn="1">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BlackRock Title Slide - Black">
    <p:bg>
      <p:bgRef idx="1001">
        <a:schemeClr val="bg1"/>
      </p:bgRef>
    </p:bg>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4500" b="0" baseline="0">
                <a:solidFill>
                  <a:schemeClr val="accent1"/>
                </a:solidFill>
                <a:latin typeface="+mj-lt"/>
                <a:ea typeface="Tahoma" pitchFamily="34" charset="0"/>
                <a:cs typeface="Tahoma" pitchFamily="34" charset="0"/>
              </a:defRPr>
            </a:lvl1pPr>
          </a:lstStyle>
          <a:p>
            <a:r>
              <a:rPr lang="en-US"/>
              <a:t>Presentation title here (45pt BLK Fort Extrabold)</a:t>
            </a:r>
            <a:endParaRP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1"/>
                </a:solidFill>
              </a:defRPr>
            </a:lvl1pPr>
          </a:lstStyle>
          <a:p>
            <a:r>
              <a:rPr lang="en-US"/>
              <a:t>Limited Distribution</a:t>
            </a: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sp>
        <p:nvSpPr>
          <p:cNvPr id="7" name="Text Placeholder 4">
            <a:extLst>
              <a:ext uri="{FF2B5EF4-FFF2-40B4-BE49-F238E27FC236}">
                <a16:creationId xmlns:a16="http://schemas.microsoft.com/office/drawing/2014/main" id="{BDEF1142-7BE3-459A-A093-CDE067E3192A}"/>
              </a:ext>
            </a:extLst>
          </p:cNvPr>
          <p:cNvSpPr>
            <a:spLocks noGrp="1"/>
          </p:cNvSpPr>
          <p:nvPr>
            <p:ph type="body" sz="quarter" idx="13"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pic>
        <p:nvPicPr>
          <p:cNvPr id="8" name="Picture 7">
            <a:extLst>
              <a:ext uri="{FF2B5EF4-FFF2-40B4-BE49-F238E27FC236}">
                <a16:creationId xmlns:a16="http://schemas.microsoft.com/office/drawing/2014/main" id="{A68B9D72-0510-40DB-A099-A4CE87EE129A}"/>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18176984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56" userDrawn="1">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lackRock Title Slide - Short Title">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6000" b="0" baseline="0">
                <a:solidFill>
                  <a:schemeClr val="accent1"/>
                </a:solidFill>
                <a:latin typeface="+mj-lt"/>
                <a:ea typeface="Tahoma" pitchFamily="34" charset="0"/>
                <a:cs typeface="Tahoma" pitchFamily="34" charset="0"/>
              </a:defRPr>
            </a:lvl1pPr>
          </a:lstStyle>
          <a:p>
            <a:r>
              <a:t>Short </a:t>
            </a:r>
            <a:r>
              <a:rPr lang="en-US"/>
              <a:t>t</a:t>
            </a:r>
            <a:r>
              <a:t>itle</a:t>
            </a:r>
            <a:r>
              <a:rPr lang="en-US"/>
              <a:t> </a:t>
            </a:r>
            <a:r>
              <a:t>(60pt BLK Fort Extrabold)</a:t>
            </a: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a:t>
            </a:r>
          </a:p>
        </p:txBody>
      </p:sp>
      <p:sp>
        <p:nvSpPr>
          <p:cNvPr id="7" name="Text Placeholder 4">
            <a:extLst>
              <a:ext uri="{FF2B5EF4-FFF2-40B4-BE49-F238E27FC236}">
                <a16:creationId xmlns:a16="http://schemas.microsoft.com/office/drawing/2014/main" id="{28A67A03-785E-4075-9ABD-B804BAFCC017}"/>
              </a:ext>
            </a:extLst>
          </p:cNvPr>
          <p:cNvSpPr>
            <a:spLocks noGrp="1"/>
          </p:cNvSpPr>
          <p:nvPr>
            <p:ph type="body" sz="quarter" idx="14"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1"/>
                </a:solidFill>
              </a:defRPr>
            </a:lvl1pPr>
          </a:lstStyle>
          <a:p>
            <a:r>
              <a:rPr lang="en-US"/>
              <a:t>Limited Distribution</a:t>
            </a:r>
            <a:endParaRP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pic>
        <p:nvPicPr>
          <p:cNvPr id="8" name="Picture 7">
            <a:extLst>
              <a:ext uri="{FF2B5EF4-FFF2-40B4-BE49-F238E27FC236}">
                <a16:creationId xmlns:a16="http://schemas.microsoft.com/office/drawing/2014/main" id="{B8F34C3D-53E0-483D-BC76-9CAA1F60F8F4}"/>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3633838060"/>
      </p:ext>
    </p:extLst>
  </p:cSld>
  <p:clrMapOvr>
    <a:masterClrMapping/>
  </p:clrMapOvr>
  <p:extLst>
    <p:ext uri="{DCECCB84-F9BA-43D5-87BE-67443E8EF086}">
      <p15:sldGuideLst xmlns:p15="http://schemas.microsoft.com/office/powerpoint/2012/main">
        <p15:guide id="1" orient="horz" pos="2352" userDrawn="1">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BlackRock Title Slide - Orange - Short Title">
    <p:bg>
      <p:bgPr>
        <a:solidFill>
          <a:schemeClr val="accent1"/>
        </a:solidFill>
        <a:effectLst/>
      </p:bgPr>
    </p:bg>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6000" b="0" baseline="0">
                <a:solidFill>
                  <a:schemeClr val="bg1"/>
                </a:solidFill>
                <a:latin typeface="+mj-lt"/>
                <a:ea typeface="Tahoma" pitchFamily="34" charset="0"/>
                <a:cs typeface="Tahoma" pitchFamily="34" charset="0"/>
              </a:defRPr>
            </a:lvl1pPr>
          </a:lstStyle>
          <a:p>
            <a:r>
              <a:rPr lang="en-US"/>
              <a:t>Short title (60pt BLK Fort Extrabold)</a:t>
            </a:r>
            <a:endParaRP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a:t>
            </a:r>
          </a:p>
        </p:txBody>
      </p:sp>
      <p:sp>
        <p:nvSpPr>
          <p:cNvPr id="7" name="Text Placeholder 4">
            <a:extLst>
              <a:ext uri="{FF2B5EF4-FFF2-40B4-BE49-F238E27FC236}">
                <a16:creationId xmlns:a16="http://schemas.microsoft.com/office/drawing/2014/main" id="{564B1596-CC83-493E-A89F-C9F8757893EF}"/>
              </a:ext>
            </a:extLst>
          </p:cNvPr>
          <p:cNvSpPr>
            <a:spLocks noGrp="1"/>
          </p:cNvSpPr>
          <p:nvPr>
            <p:ph type="body" sz="quarter" idx="14"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1"/>
                </a:solidFill>
              </a:defRPr>
            </a:lvl1pPr>
          </a:lstStyle>
          <a:p>
            <a:r>
              <a:rPr lang="en-US"/>
              <a:t>Limited Distribution</a:t>
            </a:r>
            <a:endParaRP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pic>
        <p:nvPicPr>
          <p:cNvPr id="8" name="Picture 7">
            <a:extLst>
              <a:ext uri="{FF2B5EF4-FFF2-40B4-BE49-F238E27FC236}">
                <a16:creationId xmlns:a16="http://schemas.microsoft.com/office/drawing/2014/main" id="{1108D49F-6DEF-42A3-B09A-62B2863363AB}"/>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634760954"/>
      </p:ext>
    </p:extLst>
  </p:cSld>
  <p:clrMapOvr>
    <a:masterClrMapping/>
  </p:clrMapOvr>
  <p:extLst>
    <p:ext uri="{DCECCB84-F9BA-43D5-87BE-67443E8EF086}">
      <p15:sldGuideLst xmlns:p15="http://schemas.microsoft.com/office/powerpoint/2012/main">
        <p15:guide id="1" orient="horz" pos="2352" userDrawn="1">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ckRock Title Slide - Black - Short Title">
    <p:bg>
      <p:bgRef idx="1001">
        <a:schemeClr val="bg1"/>
      </p:bgRef>
    </p:bg>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309369" y="3127270"/>
            <a:ext cx="7909560" cy="1600200"/>
          </a:xfrm>
        </p:spPr>
        <p:txBody>
          <a:bodyPr lIns="0" tIns="0" rIns="0" bIns="0" anchor="t" anchorCtr="0">
            <a:noAutofit/>
          </a:bodyPr>
          <a:lstStyle>
            <a:lvl1pPr>
              <a:lnSpc>
                <a:spcPct val="85000"/>
              </a:lnSpc>
              <a:defRPr sz="6000" b="0" baseline="0">
                <a:solidFill>
                  <a:schemeClr val="accent1"/>
                </a:solidFill>
                <a:latin typeface="+mj-lt"/>
                <a:ea typeface="Tahoma" pitchFamily="34" charset="0"/>
                <a:cs typeface="Tahoma" pitchFamily="34" charset="0"/>
              </a:defRPr>
            </a:lvl1pPr>
          </a:lstStyle>
          <a:p>
            <a:r>
              <a:rPr lang="en-US"/>
              <a:t>Short title (60pt BLK Fort Extrabold)</a:t>
            </a:r>
            <a:endParaRPr/>
          </a:p>
        </p:txBody>
      </p:sp>
      <p:sp>
        <p:nvSpPr>
          <p:cNvPr id="15" name="Text Placeholder 4"/>
          <p:cNvSpPr>
            <a:spLocks noGrp="1"/>
          </p:cNvSpPr>
          <p:nvPr>
            <p:ph type="body" sz="quarter" idx="11" hasCustomPrompt="1"/>
          </p:nvPr>
        </p:nvSpPr>
        <p:spPr>
          <a:xfrm>
            <a:off x="2715904" y="468923"/>
            <a:ext cx="6126480" cy="338008"/>
          </a:xfrm>
          <a:prstGeom prst="rect">
            <a:avLst/>
          </a:prstGeom>
        </p:spPr>
        <p:txBody>
          <a:bodyPr lIns="0" tIns="0" rIns="0" bIns="0" anchor="b" anchorCtr="0">
            <a:noAutofit/>
          </a:bodyPr>
          <a:lstStyle>
            <a:lvl1pPr algn="r">
              <a:spcBef>
                <a:spcPts val="300"/>
              </a:spcBef>
              <a:defRPr sz="1400" b="1">
                <a:solidFill>
                  <a:schemeClr val="tx1"/>
                </a:solidFill>
                <a:latin typeface="BLK Fort" panose="020B0503030202060203" pitchFamily="34" charset="0"/>
              </a:defRPr>
            </a:lvl1pPr>
          </a:lstStyle>
          <a:p>
            <a:pPr lvl="0"/>
            <a:r>
              <a:t>Presenter name (14pt BLK Fort)</a:t>
            </a:r>
          </a:p>
        </p:txBody>
      </p:sp>
      <p:sp>
        <p:nvSpPr>
          <p:cNvPr id="10" name="Footer Placeholder 3"/>
          <p:cNvSpPr>
            <a:spLocks noGrp="1"/>
          </p:cNvSpPr>
          <p:nvPr>
            <p:ph type="ftr" sz="quarter" idx="10"/>
          </p:nvPr>
        </p:nvSpPr>
        <p:spPr>
          <a:xfrm>
            <a:off x="306324" y="6302142"/>
            <a:ext cx="8531352" cy="411480"/>
          </a:xfrm>
          <a:prstGeom prst="rect">
            <a:avLst/>
          </a:prstGeom>
        </p:spPr>
        <p:txBody>
          <a:bodyPr lIns="0" rIns="0" anchor="t" anchorCtr="0"/>
          <a:lstStyle>
            <a:lvl1pPr algn="r">
              <a:defRPr>
                <a:solidFill>
                  <a:schemeClr val="tx2"/>
                </a:solidFill>
              </a:defRPr>
            </a:lvl1pPr>
          </a:lstStyle>
          <a:p>
            <a:r>
              <a:rPr lang="en-US"/>
              <a:t>Limited Distribution</a:t>
            </a:r>
            <a:endParaRPr/>
          </a:p>
        </p:txBody>
      </p:sp>
      <p:sp>
        <p:nvSpPr>
          <p:cNvPr id="9" name="Text Placeholder 3"/>
          <p:cNvSpPr>
            <a:spLocks noGrp="1"/>
          </p:cNvSpPr>
          <p:nvPr>
            <p:ph type="body" sz="quarter" idx="12" hasCustomPrompt="1"/>
          </p:nvPr>
        </p:nvSpPr>
        <p:spPr>
          <a:xfrm>
            <a:off x="2715904" y="1266624"/>
            <a:ext cx="6125812" cy="338008"/>
          </a:xfrm>
        </p:spPr>
        <p:txBody>
          <a:bodyPr>
            <a:noAutofit/>
          </a:bodyPr>
          <a:lstStyle>
            <a:lvl1pPr algn="r">
              <a:defRPr sz="1200" b="0">
                <a:solidFill>
                  <a:schemeClr val="tx1"/>
                </a:solidFill>
                <a:latin typeface="BLK Fort" panose="020B0503030202060203" pitchFamily="34" charset="0"/>
              </a:defRPr>
            </a:lvl1pPr>
          </a:lstStyle>
          <a:p>
            <a:pPr lvl="0"/>
            <a:r>
              <a:t>Date or other detail (12pt BLK Fort)</a:t>
            </a:r>
          </a:p>
        </p:txBody>
      </p:sp>
      <p:sp>
        <p:nvSpPr>
          <p:cNvPr id="7" name="Text Placeholder 4">
            <a:extLst>
              <a:ext uri="{FF2B5EF4-FFF2-40B4-BE49-F238E27FC236}">
                <a16:creationId xmlns:a16="http://schemas.microsoft.com/office/drawing/2014/main" id="{CF12F371-5947-44B8-BC5D-E464154C6054}"/>
              </a:ext>
            </a:extLst>
          </p:cNvPr>
          <p:cNvSpPr>
            <a:spLocks noGrp="1"/>
          </p:cNvSpPr>
          <p:nvPr>
            <p:ph type="body" sz="quarter" idx="13" hasCustomPrompt="1"/>
          </p:nvPr>
        </p:nvSpPr>
        <p:spPr>
          <a:xfrm>
            <a:off x="2715904" y="864752"/>
            <a:ext cx="6126480" cy="338008"/>
          </a:xfrm>
        </p:spPr>
        <p:txBody>
          <a:bodyPr/>
          <a:lstStyle>
            <a:lvl1pPr marL="0" indent="0" algn="r">
              <a:spcBef>
                <a:spcPts val="0"/>
              </a:spcBef>
              <a:spcAft>
                <a:spcPts val="0"/>
              </a:spcAft>
              <a:buFontTx/>
              <a:buNone/>
              <a:defRPr sz="1400" b="0">
                <a:solidFill>
                  <a:schemeClr val="tx1"/>
                </a:solidFill>
              </a:defRPr>
            </a:lvl1pPr>
            <a:lvl2pPr marL="0" indent="0" algn="r">
              <a:spcBef>
                <a:spcPts val="0"/>
              </a:spcBef>
              <a:spcAft>
                <a:spcPts val="0"/>
              </a:spcAft>
              <a:buFontTx/>
              <a:buNone/>
              <a:defRPr sz="1400" b="0"/>
            </a:lvl2pPr>
            <a:lvl3pPr marL="0" indent="0" algn="r">
              <a:spcBef>
                <a:spcPts val="0"/>
              </a:spcBef>
              <a:spcAft>
                <a:spcPts val="0"/>
              </a:spcAft>
              <a:buFontTx/>
              <a:buNone/>
              <a:defRPr sz="1400" b="0"/>
            </a:lvl3pPr>
            <a:lvl4pPr marL="0" indent="0" algn="r">
              <a:spcBef>
                <a:spcPts val="0"/>
              </a:spcBef>
              <a:spcAft>
                <a:spcPts val="0"/>
              </a:spcAft>
              <a:buFontTx/>
              <a:buNone/>
              <a:defRPr sz="1400" b="0"/>
            </a:lvl4pPr>
            <a:lvl5pPr marL="0" indent="0" algn="r">
              <a:spcBef>
                <a:spcPts val="0"/>
              </a:spcBef>
              <a:spcAft>
                <a:spcPts val="0"/>
              </a:spcAft>
              <a:buFontTx/>
              <a:buNone/>
              <a:defRPr sz="1400" b="0"/>
            </a:lvl5pPr>
            <a:lvl6pPr marL="0" indent="0" algn="r">
              <a:spcBef>
                <a:spcPts val="0"/>
              </a:spcBef>
              <a:spcAft>
                <a:spcPts val="0"/>
              </a:spcAft>
              <a:buFontTx/>
              <a:buNone/>
              <a:defRPr sz="1400" b="0"/>
            </a:lvl6pPr>
            <a:lvl7pPr marL="0" indent="0" algn="r">
              <a:spcBef>
                <a:spcPts val="0"/>
              </a:spcBef>
              <a:spcAft>
                <a:spcPts val="0"/>
              </a:spcAft>
              <a:buFontTx/>
              <a:buNone/>
              <a:defRPr sz="1400" b="0"/>
            </a:lvl7pPr>
            <a:lvl8pPr marL="0" indent="0" algn="r">
              <a:spcBef>
                <a:spcPts val="0"/>
              </a:spcBef>
              <a:spcAft>
                <a:spcPts val="0"/>
              </a:spcAft>
              <a:buFontTx/>
              <a:buNone/>
              <a:defRPr sz="1400" b="0"/>
            </a:lvl8pPr>
            <a:lvl9pPr marL="0" indent="0" algn="r">
              <a:spcBef>
                <a:spcPts val="0"/>
              </a:spcBef>
              <a:spcAft>
                <a:spcPts val="0"/>
              </a:spcAft>
              <a:buFontTx/>
              <a:buNone/>
              <a:defRPr sz="1400" b="0"/>
            </a:lvl9pPr>
          </a:lstStyle>
          <a:p>
            <a:pPr lvl="0"/>
            <a:r>
              <a:t>Presenter title (14pt BLK Fort)</a:t>
            </a:r>
          </a:p>
        </p:txBody>
      </p:sp>
      <p:pic>
        <p:nvPicPr>
          <p:cNvPr id="8" name="Picture 7">
            <a:extLst>
              <a:ext uri="{FF2B5EF4-FFF2-40B4-BE49-F238E27FC236}">
                <a16:creationId xmlns:a16="http://schemas.microsoft.com/office/drawing/2014/main" id="{A1235637-FEE4-4B63-8266-20B421AF0819}"/>
              </a:ext>
            </a:extLst>
          </p:cNvPr>
          <p:cNvPicPr>
            <a:picLocks noChangeAspect="1"/>
          </p:cNvPicPr>
          <p:nvPr userDrawn="1"/>
        </p:nvPicPr>
        <p:blipFill>
          <a:blip r:embed="rId2"/>
          <a:stretch>
            <a:fillRect/>
          </a:stretch>
        </p:blipFill>
        <p:spPr>
          <a:xfrm>
            <a:off x="327125" y="2374140"/>
            <a:ext cx="2261621" cy="323089"/>
          </a:xfrm>
          <a:prstGeom prst="rect">
            <a:avLst/>
          </a:prstGeom>
        </p:spPr>
      </p:pic>
    </p:spTree>
    <p:extLst>
      <p:ext uri="{BB962C8B-B14F-4D97-AF65-F5344CB8AC3E}">
        <p14:creationId xmlns:p14="http://schemas.microsoft.com/office/powerpoint/2010/main" val="14576496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352"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ld Message - Orange">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
        <p:nvSpPr>
          <p:cNvPr id="6" name="Rectangle 5">
            <a:extLst>
              <a:ext uri="{FF2B5EF4-FFF2-40B4-BE49-F238E27FC236}">
                <a16:creationId xmlns:a16="http://schemas.microsoft.com/office/drawing/2014/main" id="{61645633-A458-44EB-A416-B4DA021E2213}"/>
              </a:ext>
            </a:extLst>
          </p:cNvPr>
          <p:cNvSpPr/>
          <p:nvPr userDrawn="1"/>
        </p:nvSpPr>
        <p:spPr>
          <a:xfrm>
            <a:off x="0" y="0"/>
            <a:ext cx="4572000" cy="6446520"/>
          </a:xfrm>
          <a:prstGeom prst="rect">
            <a:avLst/>
          </a:prstGeom>
          <a:solidFill>
            <a:schemeClr val="accent1"/>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a:buClr>
                <a:schemeClr val="tx2"/>
              </a:buClr>
              <a:buSzPct val="110000"/>
            </a:pPr>
            <a:endParaRPr sz="1000" b="1" kern="0">
              <a:solidFill>
                <a:schemeClr val="bg1"/>
              </a:solidFill>
              <a:latin typeface="BLK Fort" panose="020B0503030202060203" pitchFamily="34" charset="0"/>
            </a:endParaRPr>
          </a:p>
        </p:txBody>
      </p:sp>
      <p:sp>
        <p:nvSpPr>
          <p:cNvPr id="7" name="Text Placeholder 6">
            <a:extLst>
              <a:ext uri="{FF2B5EF4-FFF2-40B4-BE49-F238E27FC236}">
                <a16:creationId xmlns:a16="http://schemas.microsoft.com/office/drawing/2014/main" id="{64429559-2023-4210-86AE-DCC0F26848A9}"/>
              </a:ext>
            </a:extLst>
          </p:cNvPr>
          <p:cNvSpPr>
            <a:spLocks noGrp="1"/>
          </p:cNvSpPr>
          <p:nvPr>
            <p:ph type="body" sz="quarter" idx="13" hasCustomPrompt="1"/>
          </p:nvPr>
        </p:nvSpPr>
        <p:spPr>
          <a:xfrm>
            <a:off x="320040" y="571500"/>
            <a:ext cx="3931920" cy="5715000"/>
          </a:xfrm>
        </p:spPr>
        <p:txBody>
          <a:bodyPr anchor="ctr"/>
          <a:lstStyle>
            <a:lvl1pPr marL="0" indent="0" algn="l">
              <a:buFont typeface="Arial" panose="020B0604020202020204" pitchFamily="34" charset="0"/>
              <a:buNone/>
              <a:defRPr sz="3600" b="0">
                <a:solidFill>
                  <a:schemeClr val="bg1"/>
                </a:solidFill>
                <a:latin typeface="+mj-lt"/>
              </a:defRPr>
            </a:lvl1pPr>
            <a:lvl2pPr marL="0" indent="0" algn="l">
              <a:buNone/>
              <a:defRPr sz="2800">
                <a:solidFill>
                  <a:schemeClr val="bg1"/>
                </a:solidFill>
              </a:defRPr>
            </a:lvl2pPr>
            <a:lvl3pPr marL="0" indent="0">
              <a:lnSpc>
                <a:spcPct val="100000"/>
              </a:lnSpc>
              <a:spcAft>
                <a:spcPts val="0"/>
              </a:spcAft>
              <a:buNone/>
              <a:defRPr sz="2800">
                <a:solidFill>
                  <a:schemeClr val="bg1"/>
                </a:solidFill>
              </a:defRPr>
            </a:lvl3pPr>
            <a:lvl4pPr marL="0" indent="0">
              <a:lnSpc>
                <a:spcPct val="100000"/>
              </a:lnSpc>
              <a:spcAft>
                <a:spcPts val="0"/>
              </a:spcAft>
              <a:buNone/>
              <a:defRPr sz="2800">
                <a:solidFill>
                  <a:schemeClr val="bg1"/>
                </a:solidFill>
              </a:defRPr>
            </a:lvl4pPr>
            <a:lvl5pPr marL="0" indent="0">
              <a:lnSpc>
                <a:spcPct val="100000"/>
              </a:lnSpc>
              <a:spcAft>
                <a:spcPts val="0"/>
              </a:spcAft>
              <a:buNone/>
              <a:defRPr sz="2800">
                <a:solidFill>
                  <a:schemeClr val="bg1"/>
                </a:solidFill>
              </a:defRPr>
            </a:lvl5pPr>
            <a:lvl6pPr marL="0" indent="0">
              <a:lnSpc>
                <a:spcPct val="100000"/>
              </a:lnSpc>
              <a:spcAft>
                <a:spcPts val="0"/>
              </a:spcAft>
              <a:buNone/>
              <a:defRPr sz="2800">
                <a:solidFill>
                  <a:schemeClr val="bg1"/>
                </a:solidFill>
              </a:defRPr>
            </a:lvl6pPr>
            <a:lvl7pPr marL="0" indent="0">
              <a:lnSpc>
                <a:spcPct val="100000"/>
              </a:lnSpc>
              <a:spcAft>
                <a:spcPts val="0"/>
              </a:spcAft>
              <a:buNone/>
              <a:defRPr sz="2800">
                <a:solidFill>
                  <a:schemeClr val="bg1"/>
                </a:solidFill>
              </a:defRPr>
            </a:lvl7pPr>
            <a:lvl8pPr marL="0" indent="0">
              <a:lnSpc>
                <a:spcPct val="100000"/>
              </a:lnSpc>
              <a:spcAft>
                <a:spcPts val="0"/>
              </a:spcAft>
              <a:buNone/>
              <a:defRPr sz="2800">
                <a:solidFill>
                  <a:schemeClr val="bg1"/>
                </a:solidFill>
              </a:defRPr>
            </a:lvl8pPr>
            <a:lvl9pPr marL="0" indent="0">
              <a:lnSpc>
                <a:spcPct val="100000"/>
              </a:lnSpc>
              <a:spcAft>
                <a:spcPts val="0"/>
              </a:spcAft>
              <a:buNone/>
              <a:defRPr sz="2800">
                <a:solidFill>
                  <a:schemeClr val="bg1"/>
                </a:solidFill>
              </a:defRPr>
            </a:lvl9pPr>
          </a:lstStyle>
          <a:p>
            <a:pPr lvl="0"/>
            <a:r>
              <a:t>Bold message</a:t>
            </a:r>
          </a:p>
          <a:p>
            <a:pPr lvl="1"/>
            <a:r>
              <a:t>Second level</a:t>
            </a:r>
          </a:p>
        </p:txBody>
      </p:sp>
      <p:sp>
        <p:nvSpPr>
          <p:cNvPr id="8" name="Content Placeholder 8">
            <a:extLst>
              <a:ext uri="{FF2B5EF4-FFF2-40B4-BE49-F238E27FC236}">
                <a16:creationId xmlns:a16="http://schemas.microsoft.com/office/drawing/2014/main" id="{B09E950B-1005-495A-AFEF-C88C49F0410D}"/>
              </a:ext>
            </a:extLst>
          </p:cNvPr>
          <p:cNvSpPr>
            <a:spLocks noGrp="1"/>
          </p:cNvSpPr>
          <p:nvPr>
            <p:ph sz="quarter" idx="14"/>
          </p:nvPr>
        </p:nvSpPr>
        <p:spPr>
          <a:xfrm>
            <a:off x="4909796" y="571500"/>
            <a:ext cx="3931920" cy="5715000"/>
          </a:xfrm>
        </p:spPr>
        <p:txBody>
          <a:bodyPr anchor="ctr"/>
          <a:lstStyle>
            <a:lvl1pPr>
              <a:lnSpc>
                <a:spcPct val="100000"/>
              </a:lnSpc>
              <a:defRPr sz="2800" b="0"/>
            </a:lvl1pPr>
            <a:lvl2pPr marL="0" indent="0">
              <a:lnSpc>
                <a:spcPct val="100000"/>
              </a:lnSpc>
              <a:spcAft>
                <a:spcPts val="0"/>
              </a:spcAft>
              <a:buNone/>
              <a:defRPr sz="2000"/>
            </a:lvl2pPr>
            <a:lvl3pPr marL="0" indent="0">
              <a:lnSpc>
                <a:spcPct val="100000"/>
              </a:lnSpc>
              <a:spcAft>
                <a:spcPts val="0"/>
              </a:spcAft>
              <a:buNone/>
              <a:defRPr sz="2000"/>
            </a:lvl3pPr>
            <a:lvl4pPr marL="0" indent="0">
              <a:lnSpc>
                <a:spcPct val="100000"/>
              </a:lnSpc>
              <a:spcAft>
                <a:spcPts val="0"/>
              </a:spcAft>
              <a:buNone/>
              <a:defRPr sz="2000"/>
            </a:lvl4pPr>
            <a:lvl5pPr marL="0" indent="0">
              <a:lnSpc>
                <a:spcPct val="100000"/>
              </a:lnSpc>
              <a:spcAft>
                <a:spcPts val="0"/>
              </a:spcAft>
              <a:buNone/>
              <a:defRPr sz="2000"/>
            </a:lvl5pPr>
            <a:lvl6pPr marL="0" indent="0">
              <a:lnSpc>
                <a:spcPct val="100000"/>
              </a:lnSpc>
              <a:spcAft>
                <a:spcPts val="0"/>
              </a:spcAft>
              <a:buNone/>
              <a:defRPr sz="2000"/>
            </a:lvl6pPr>
            <a:lvl7pPr marL="0" indent="0">
              <a:lnSpc>
                <a:spcPct val="100000"/>
              </a:lnSpc>
              <a:spcAft>
                <a:spcPts val="0"/>
              </a:spcAft>
              <a:buNone/>
              <a:defRPr sz="2000"/>
            </a:lvl7pPr>
            <a:lvl8pPr marL="0" indent="0">
              <a:lnSpc>
                <a:spcPct val="100000"/>
              </a:lnSpc>
              <a:spcAft>
                <a:spcPts val="0"/>
              </a:spcAft>
              <a:buNone/>
              <a:defRPr sz="2000"/>
            </a:lvl8pPr>
            <a:lvl9pPr marL="0" indent="0">
              <a:lnSpc>
                <a:spcPct val="100000"/>
              </a:lnSpc>
              <a:spcAft>
                <a:spcPts val="0"/>
              </a:spcAft>
              <a:buNone/>
              <a:defRPr sz="20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39307106"/>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ld Message - Black">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
        <p:nvSpPr>
          <p:cNvPr id="6" name="Rectangle 5">
            <a:extLst>
              <a:ext uri="{FF2B5EF4-FFF2-40B4-BE49-F238E27FC236}">
                <a16:creationId xmlns:a16="http://schemas.microsoft.com/office/drawing/2014/main" id="{0010A72A-B79A-4AFC-BBD3-0B9F7B7E8FEB}"/>
              </a:ext>
            </a:extLst>
          </p:cNvPr>
          <p:cNvSpPr/>
          <p:nvPr userDrawn="1"/>
        </p:nvSpPr>
        <p:spPr>
          <a:xfrm>
            <a:off x="0" y="0"/>
            <a:ext cx="4572000" cy="6446520"/>
          </a:xfrm>
          <a:prstGeom prst="rect">
            <a:avLst/>
          </a:prstGeom>
          <a:solidFill>
            <a:schemeClr val="tx1"/>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a:buClr>
                <a:schemeClr val="tx2"/>
              </a:buClr>
              <a:buSzPct val="110000"/>
            </a:pPr>
            <a:endParaRPr sz="1000" b="1" kern="0">
              <a:solidFill>
                <a:schemeClr val="bg1"/>
              </a:solidFill>
              <a:latin typeface="BLK Fort" panose="020B0503030202060203" pitchFamily="34" charset="0"/>
            </a:endParaRPr>
          </a:p>
        </p:txBody>
      </p:sp>
      <p:sp>
        <p:nvSpPr>
          <p:cNvPr id="7" name="Text Placeholder 6">
            <a:extLst>
              <a:ext uri="{FF2B5EF4-FFF2-40B4-BE49-F238E27FC236}">
                <a16:creationId xmlns:a16="http://schemas.microsoft.com/office/drawing/2014/main" id="{5F8516F7-E228-465F-B8A8-746418021DC6}"/>
              </a:ext>
            </a:extLst>
          </p:cNvPr>
          <p:cNvSpPr>
            <a:spLocks noGrp="1"/>
          </p:cNvSpPr>
          <p:nvPr>
            <p:ph type="body" sz="quarter" idx="13" hasCustomPrompt="1"/>
          </p:nvPr>
        </p:nvSpPr>
        <p:spPr>
          <a:xfrm>
            <a:off x="320040" y="571500"/>
            <a:ext cx="3931920" cy="5715000"/>
          </a:xfrm>
        </p:spPr>
        <p:txBody>
          <a:bodyPr anchor="ctr"/>
          <a:lstStyle>
            <a:lvl1pPr marL="0" indent="0" algn="l">
              <a:buFont typeface="Arial" panose="020B0604020202020204" pitchFamily="34" charset="0"/>
              <a:buNone/>
              <a:defRPr sz="3600" b="0">
                <a:solidFill>
                  <a:schemeClr val="bg1"/>
                </a:solidFill>
                <a:latin typeface="+mj-lt"/>
              </a:defRPr>
            </a:lvl1pPr>
            <a:lvl2pPr marL="0" indent="0" algn="l">
              <a:buNone/>
              <a:defRPr sz="2800">
                <a:solidFill>
                  <a:schemeClr val="bg1"/>
                </a:solidFill>
              </a:defRPr>
            </a:lvl2pPr>
            <a:lvl3pPr marL="0" indent="0">
              <a:lnSpc>
                <a:spcPct val="100000"/>
              </a:lnSpc>
              <a:spcAft>
                <a:spcPts val="0"/>
              </a:spcAft>
              <a:buNone/>
              <a:defRPr sz="2800">
                <a:solidFill>
                  <a:schemeClr val="bg1"/>
                </a:solidFill>
              </a:defRPr>
            </a:lvl3pPr>
            <a:lvl4pPr marL="0" indent="0">
              <a:lnSpc>
                <a:spcPct val="100000"/>
              </a:lnSpc>
              <a:spcAft>
                <a:spcPts val="0"/>
              </a:spcAft>
              <a:buNone/>
              <a:defRPr sz="2800">
                <a:solidFill>
                  <a:schemeClr val="bg1"/>
                </a:solidFill>
              </a:defRPr>
            </a:lvl4pPr>
            <a:lvl5pPr marL="0" indent="0">
              <a:lnSpc>
                <a:spcPct val="100000"/>
              </a:lnSpc>
              <a:spcAft>
                <a:spcPts val="0"/>
              </a:spcAft>
              <a:buNone/>
              <a:defRPr sz="2800">
                <a:solidFill>
                  <a:schemeClr val="bg1"/>
                </a:solidFill>
              </a:defRPr>
            </a:lvl5pPr>
            <a:lvl6pPr marL="0" indent="0">
              <a:lnSpc>
                <a:spcPct val="100000"/>
              </a:lnSpc>
              <a:spcAft>
                <a:spcPts val="0"/>
              </a:spcAft>
              <a:buNone/>
              <a:defRPr sz="2800">
                <a:solidFill>
                  <a:schemeClr val="bg1"/>
                </a:solidFill>
              </a:defRPr>
            </a:lvl6pPr>
            <a:lvl7pPr marL="0" indent="0">
              <a:lnSpc>
                <a:spcPct val="100000"/>
              </a:lnSpc>
              <a:spcAft>
                <a:spcPts val="0"/>
              </a:spcAft>
              <a:buNone/>
              <a:defRPr sz="2800">
                <a:solidFill>
                  <a:schemeClr val="bg1"/>
                </a:solidFill>
              </a:defRPr>
            </a:lvl7pPr>
            <a:lvl8pPr marL="0" indent="0">
              <a:lnSpc>
                <a:spcPct val="100000"/>
              </a:lnSpc>
              <a:spcAft>
                <a:spcPts val="0"/>
              </a:spcAft>
              <a:buNone/>
              <a:defRPr sz="2800">
                <a:solidFill>
                  <a:schemeClr val="bg1"/>
                </a:solidFill>
              </a:defRPr>
            </a:lvl8pPr>
            <a:lvl9pPr marL="0" indent="0">
              <a:lnSpc>
                <a:spcPct val="100000"/>
              </a:lnSpc>
              <a:spcAft>
                <a:spcPts val="0"/>
              </a:spcAft>
              <a:buNone/>
              <a:defRPr sz="2800">
                <a:solidFill>
                  <a:schemeClr val="bg1"/>
                </a:solidFill>
              </a:defRPr>
            </a:lvl9pPr>
          </a:lstStyle>
          <a:p>
            <a:pPr lvl="0"/>
            <a:r>
              <a:t>Bold message</a:t>
            </a:r>
          </a:p>
          <a:p>
            <a:pPr lvl="1"/>
            <a:r>
              <a:t>Second level</a:t>
            </a:r>
          </a:p>
        </p:txBody>
      </p:sp>
      <p:sp>
        <p:nvSpPr>
          <p:cNvPr id="8" name="Content Placeholder 8">
            <a:extLst>
              <a:ext uri="{FF2B5EF4-FFF2-40B4-BE49-F238E27FC236}">
                <a16:creationId xmlns:a16="http://schemas.microsoft.com/office/drawing/2014/main" id="{CE56F2CC-752B-4BED-B1E8-E82521E5DEB1}"/>
              </a:ext>
            </a:extLst>
          </p:cNvPr>
          <p:cNvSpPr>
            <a:spLocks noGrp="1"/>
          </p:cNvSpPr>
          <p:nvPr>
            <p:ph sz="quarter" idx="14"/>
          </p:nvPr>
        </p:nvSpPr>
        <p:spPr>
          <a:xfrm>
            <a:off x="4909796" y="571500"/>
            <a:ext cx="3931920" cy="5715000"/>
          </a:xfrm>
        </p:spPr>
        <p:txBody>
          <a:bodyPr anchor="ctr"/>
          <a:lstStyle>
            <a:lvl1pPr>
              <a:lnSpc>
                <a:spcPct val="100000"/>
              </a:lnSpc>
              <a:defRPr sz="2800" b="0"/>
            </a:lvl1pPr>
            <a:lvl2pPr marL="0" indent="0">
              <a:lnSpc>
                <a:spcPct val="100000"/>
              </a:lnSpc>
              <a:spcAft>
                <a:spcPts val="0"/>
              </a:spcAft>
              <a:buNone/>
              <a:defRPr sz="2000"/>
            </a:lvl2pPr>
            <a:lvl3pPr marL="0" indent="0">
              <a:lnSpc>
                <a:spcPct val="100000"/>
              </a:lnSpc>
              <a:spcAft>
                <a:spcPts val="0"/>
              </a:spcAft>
              <a:buNone/>
              <a:defRPr sz="2000"/>
            </a:lvl3pPr>
            <a:lvl4pPr marL="0" indent="0">
              <a:lnSpc>
                <a:spcPct val="100000"/>
              </a:lnSpc>
              <a:spcAft>
                <a:spcPts val="0"/>
              </a:spcAft>
              <a:buNone/>
              <a:defRPr sz="2000"/>
            </a:lvl4pPr>
            <a:lvl5pPr marL="0" indent="0">
              <a:lnSpc>
                <a:spcPct val="100000"/>
              </a:lnSpc>
              <a:spcAft>
                <a:spcPts val="0"/>
              </a:spcAft>
              <a:buNone/>
              <a:defRPr sz="2000"/>
            </a:lvl5pPr>
            <a:lvl6pPr marL="0" indent="0">
              <a:lnSpc>
                <a:spcPct val="100000"/>
              </a:lnSpc>
              <a:spcAft>
                <a:spcPts val="0"/>
              </a:spcAft>
              <a:buNone/>
              <a:defRPr sz="2000"/>
            </a:lvl6pPr>
            <a:lvl7pPr marL="0" indent="0">
              <a:lnSpc>
                <a:spcPct val="100000"/>
              </a:lnSpc>
              <a:spcAft>
                <a:spcPts val="0"/>
              </a:spcAft>
              <a:buNone/>
              <a:defRPr sz="2000"/>
            </a:lvl7pPr>
            <a:lvl8pPr marL="0" indent="0">
              <a:lnSpc>
                <a:spcPct val="100000"/>
              </a:lnSpc>
              <a:spcAft>
                <a:spcPts val="0"/>
              </a:spcAft>
              <a:buNone/>
              <a:defRPr sz="2000"/>
            </a:lvl8pPr>
            <a:lvl9pPr marL="0" indent="0">
              <a:lnSpc>
                <a:spcPct val="100000"/>
              </a:lnSpc>
              <a:spcAft>
                <a:spcPts val="0"/>
              </a:spcAft>
              <a:buNone/>
              <a:defRPr sz="20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6174762"/>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ld Message - With Photo">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C0531ADF-2191-45C5-9D71-08764BF86A6F}" type="slidenum">
              <a:rPr/>
              <a:pPr/>
              <a:t>‹#›</a:t>
            </a:fld>
            <a:endParaRPr/>
          </a:p>
        </p:txBody>
      </p:sp>
      <p:sp>
        <p:nvSpPr>
          <p:cNvPr id="3" name="Footer Placeholder 2"/>
          <p:cNvSpPr>
            <a:spLocks noGrp="1"/>
          </p:cNvSpPr>
          <p:nvPr>
            <p:ph type="ftr" sz="quarter" idx="12"/>
          </p:nvPr>
        </p:nvSpPr>
        <p:spPr/>
        <p:txBody>
          <a:bodyPr/>
          <a:lstStyle/>
          <a:p>
            <a:r>
              <a:rPr lang="en-US"/>
              <a:t>Limited Distribution</a:t>
            </a:r>
            <a:endParaRPr/>
          </a:p>
        </p:txBody>
      </p:sp>
      <p:sp>
        <p:nvSpPr>
          <p:cNvPr id="4" name="Picture Placeholder 5">
            <a:extLst>
              <a:ext uri="{FF2B5EF4-FFF2-40B4-BE49-F238E27FC236}">
                <a16:creationId xmlns:a16="http://schemas.microsoft.com/office/drawing/2014/main" id="{0FC27E27-CA07-4055-BA07-AFB5084EC852}"/>
              </a:ext>
            </a:extLst>
          </p:cNvPr>
          <p:cNvSpPr>
            <a:spLocks noGrp="1"/>
          </p:cNvSpPr>
          <p:nvPr>
            <p:ph type="pic" sz="quarter" idx="14"/>
          </p:nvPr>
        </p:nvSpPr>
        <p:spPr>
          <a:xfrm>
            <a:off x="0" y="0"/>
            <a:ext cx="4572000" cy="6446520"/>
          </a:xfrm>
        </p:spPr>
        <p:txBody>
          <a:bodyPr bIns="0" anchor="ctr" anchorCtr="0"/>
          <a:lstStyle>
            <a:lvl1pPr algn="ctr">
              <a:defRPr/>
            </a:lvl1pPr>
          </a:lstStyle>
          <a:p>
            <a:r>
              <a:rPr lang="en-US"/>
              <a:t>Click icon to add picture</a:t>
            </a:r>
            <a:endParaRPr/>
          </a:p>
        </p:txBody>
      </p:sp>
      <p:sp>
        <p:nvSpPr>
          <p:cNvPr id="5" name="Content Placeholder 8">
            <a:extLst>
              <a:ext uri="{FF2B5EF4-FFF2-40B4-BE49-F238E27FC236}">
                <a16:creationId xmlns:a16="http://schemas.microsoft.com/office/drawing/2014/main" id="{734CB5CA-04D1-4C21-944E-E8E38C8762D7}"/>
              </a:ext>
            </a:extLst>
          </p:cNvPr>
          <p:cNvSpPr>
            <a:spLocks noGrp="1"/>
          </p:cNvSpPr>
          <p:nvPr>
            <p:ph sz="quarter" idx="13"/>
          </p:nvPr>
        </p:nvSpPr>
        <p:spPr>
          <a:xfrm>
            <a:off x="4909796" y="571500"/>
            <a:ext cx="3931920" cy="5715000"/>
          </a:xfrm>
        </p:spPr>
        <p:txBody>
          <a:bodyPr anchor="ctr"/>
          <a:lstStyle>
            <a:lvl1pPr>
              <a:lnSpc>
                <a:spcPct val="100000"/>
              </a:lnSpc>
              <a:defRPr sz="2800" b="0"/>
            </a:lvl1pPr>
            <a:lvl2pPr marL="0" indent="0">
              <a:lnSpc>
                <a:spcPct val="100000"/>
              </a:lnSpc>
              <a:spcAft>
                <a:spcPts val="0"/>
              </a:spcAft>
              <a:buNone/>
              <a:defRPr sz="2000"/>
            </a:lvl2pPr>
            <a:lvl3pPr marL="0" indent="0">
              <a:lnSpc>
                <a:spcPct val="100000"/>
              </a:lnSpc>
              <a:spcAft>
                <a:spcPts val="0"/>
              </a:spcAft>
              <a:buNone/>
              <a:defRPr sz="2000"/>
            </a:lvl3pPr>
            <a:lvl4pPr marL="0" indent="0">
              <a:lnSpc>
                <a:spcPct val="100000"/>
              </a:lnSpc>
              <a:spcAft>
                <a:spcPts val="0"/>
              </a:spcAft>
              <a:buNone/>
              <a:defRPr sz="2000"/>
            </a:lvl4pPr>
            <a:lvl5pPr marL="0" indent="0">
              <a:lnSpc>
                <a:spcPct val="100000"/>
              </a:lnSpc>
              <a:spcAft>
                <a:spcPts val="0"/>
              </a:spcAft>
              <a:buNone/>
              <a:defRPr sz="2000"/>
            </a:lvl5pPr>
            <a:lvl6pPr marL="0" indent="0">
              <a:lnSpc>
                <a:spcPct val="100000"/>
              </a:lnSpc>
              <a:spcAft>
                <a:spcPts val="0"/>
              </a:spcAft>
              <a:buNone/>
              <a:defRPr sz="2000"/>
            </a:lvl6pPr>
            <a:lvl7pPr marL="0" indent="0">
              <a:lnSpc>
                <a:spcPct val="100000"/>
              </a:lnSpc>
              <a:spcAft>
                <a:spcPts val="0"/>
              </a:spcAft>
              <a:buNone/>
              <a:defRPr sz="2000"/>
            </a:lvl7pPr>
            <a:lvl8pPr marL="0" indent="0">
              <a:lnSpc>
                <a:spcPct val="100000"/>
              </a:lnSpc>
              <a:spcAft>
                <a:spcPts val="0"/>
              </a:spcAft>
              <a:buNone/>
              <a:defRPr sz="2000"/>
            </a:lvl8pPr>
            <a:lvl9pPr marL="0" indent="0">
              <a:lnSpc>
                <a:spcPct val="100000"/>
              </a:lnSpc>
              <a:spcAft>
                <a:spcPts val="0"/>
              </a:spcAft>
              <a:buNone/>
              <a:defRPr sz="2000"/>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04987680"/>
      </p:ext>
    </p:extLst>
  </p:cSld>
  <p:clrMapOvr>
    <a:masterClrMapping/>
  </p:clrMapOvr>
  <p:extLst>
    <p:ext uri="{DCECCB84-F9BA-43D5-87BE-67443E8EF086}">
      <p15:sldGuideLst xmlns:p15="http://schemas.microsoft.com/office/powerpoint/2012/main">
        <p15:guide id="1" orient="horz" pos="4056" userDrawn="1">
          <p15:clr>
            <a:srgbClr val="00000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3EED05-C24A-43E7-ADC6-A258E4297E27}"/>
              </a:ext>
            </a:extLst>
          </p:cNvPr>
          <p:cNvSpPr/>
          <p:nvPr/>
        </p:nvSpPr>
        <p:spPr>
          <a:xfrm>
            <a:off x="0" y="6446520"/>
            <a:ext cx="9144000" cy="411480"/>
          </a:xfrm>
          <a:prstGeom prst="rect">
            <a:avLst/>
          </a:prstGeom>
          <a:solidFill>
            <a:schemeClr val="tx1"/>
          </a:solidFill>
          <a:ln w="9525" cap="flat" cmpd="sng" algn="ctr">
            <a:noFill/>
            <a:prstDash val="solid"/>
          </a:ln>
          <a:effectLst/>
        </p:spPr>
        <p:txBody>
          <a:bodyPr rot="0" spcFirstLastPara="0" vertOverflow="overflow" horzOverflow="overflow" vert="horz" wrap="square" lIns="72000" tIns="36000" rIns="72000" bIns="36000" numCol="1" spcCol="0" rtlCol="0" fromWordArt="0" anchor="ctr" anchorCtr="1" forceAA="0" compatLnSpc="1">
            <a:prstTxWarp prst="textNoShape">
              <a:avLst/>
            </a:prstTxWarp>
            <a:noAutofit/>
          </a:bodyPr>
          <a:lstStyle/>
          <a:p>
            <a:pPr algn="ctr">
              <a:buClr>
                <a:schemeClr val="tx2"/>
              </a:buClr>
              <a:buSzPct val="110000"/>
            </a:pPr>
            <a:endParaRPr sz="1000" b="1" kern="0">
              <a:solidFill>
                <a:schemeClr val="tx2"/>
              </a:solidFill>
              <a:latin typeface="BLK Fort" panose="020B0503030202060203" pitchFamily="34" charset="0"/>
            </a:endParaRPr>
          </a:p>
        </p:txBody>
      </p:sp>
      <p:sp>
        <p:nvSpPr>
          <p:cNvPr id="14" name="Slide Number Placeholder 2"/>
          <p:cNvSpPr>
            <a:spLocks noGrp="1"/>
          </p:cNvSpPr>
          <p:nvPr>
            <p:ph type="sldNum" sz="quarter" idx="4"/>
          </p:nvPr>
        </p:nvSpPr>
        <p:spPr>
          <a:xfrm>
            <a:off x="8445570" y="6446520"/>
            <a:ext cx="411480" cy="411480"/>
          </a:xfrm>
          <a:prstGeom prst="rect">
            <a:avLst/>
          </a:prstGeom>
        </p:spPr>
        <p:txBody>
          <a:bodyPr vert="horz" lIns="0" tIns="0" rIns="0" bIns="0" rtlCol="0" anchor="ctr"/>
          <a:lstStyle>
            <a:lvl1pPr algn="r">
              <a:defRPr sz="800">
                <a:solidFill>
                  <a:schemeClr val="bg1"/>
                </a:solidFill>
                <a:latin typeface="BLK Fort" panose="020B0503030202060203" pitchFamily="34" charset="0"/>
              </a:defRPr>
            </a:lvl1pPr>
          </a:lstStyle>
          <a:p>
            <a:fld id="{C0531ADF-2191-45C5-9D71-08764BF86A6F}" type="slidenum">
              <a:rPr lang="en-GB" smtClean="0"/>
              <a:pPr/>
              <a:t>‹#›</a:t>
            </a:fld>
            <a:endParaRPr lang="en-GB"/>
          </a:p>
        </p:txBody>
      </p:sp>
      <p:sp>
        <p:nvSpPr>
          <p:cNvPr id="8" name="Footer Placeholder 3"/>
          <p:cNvSpPr>
            <a:spLocks noGrp="1"/>
          </p:cNvSpPr>
          <p:nvPr>
            <p:ph type="ftr" sz="quarter" idx="10"/>
          </p:nvPr>
        </p:nvSpPr>
        <p:spPr>
          <a:xfrm>
            <a:off x="1600200" y="6446520"/>
            <a:ext cx="5943600" cy="411480"/>
          </a:xfrm>
          <a:prstGeom prst="rect">
            <a:avLst/>
          </a:prstGeom>
        </p:spPr>
        <p:txBody>
          <a:bodyPr anchor="ctr"/>
          <a:lstStyle>
            <a:lvl1pPr algn="ctr">
              <a:defRPr sz="800" cap="all" baseline="0">
                <a:solidFill>
                  <a:schemeClr val="bg1"/>
                </a:solidFill>
                <a:latin typeface="BLK Fort" panose="020B0503030202060203" pitchFamily="34" charset="0"/>
              </a:defRPr>
            </a:lvl1pPr>
          </a:lstStyle>
          <a:p>
            <a:r>
              <a:rPr lang="en-US"/>
              <a:t>Limited Distribution</a:t>
            </a:r>
            <a:endParaRPr lang="en-GB"/>
          </a:p>
        </p:txBody>
      </p:sp>
      <p:sp>
        <p:nvSpPr>
          <p:cNvPr id="5" name="Text Placeholder 4"/>
          <p:cNvSpPr>
            <a:spLocks noGrp="1"/>
          </p:cNvSpPr>
          <p:nvPr>
            <p:ph type="body" idx="1"/>
          </p:nvPr>
        </p:nvSpPr>
        <p:spPr>
          <a:xfrm>
            <a:off x="304800" y="1087210"/>
            <a:ext cx="8534400" cy="493776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Placeholder 1"/>
          <p:cNvSpPr>
            <a:spLocks noGrp="1"/>
          </p:cNvSpPr>
          <p:nvPr>
            <p:ph type="title"/>
          </p:nvPr>
        </p:nvSpPr>
        <p:spPr>
          <a:xfrm>
            <a:off x="304800" y="301752"/>
            <a:ext cx="8534400" cy="594360"/>
          </a:xfrm>
          <a:prstGeom prst="rect">
            <a:avLst/>
          </a:prstGeom>
        </p:spPr>
        <p:txBody>
          <a:bodyPr vert="horz" lIns="0" tIns="0" rIns="0" bIns="0" rtlCol="0" anchor="t" anchorCtr="0">
            <a:noAutofit/>
          </a:bodyPr>
          <a:lstStyle/>
          <a:p>
            <a:r>
              <a:rPr lang="en-US"/>
              <a:t>Click to edit Master title style</a:t>
            </a:r>
            <a:endParaRPr/>
          </a:p>
        </p:txBody>
      </p:sp>
      <p:pic>
        <p:nvPicPr>
          <p:cNvPr id="16" name="Picture 15">
            <a:extLst>
              <a:ext uri="{FF2B5EF4-FFF2-40B4-BE49-F238E27FC236}">
                <a16:creationId xmlns:a16="http://schemas.microsoft.com/office/drawing/2014/main" id="{4F165AC9-D0E4-4934-9F14-77769E62A020}"/>
              </a:ext>
            </a:extLst>
          </p:cNvPr>
          <p:cNvPicPr>
            <a:picLocks noChangeAspect="1"/>
          </p:cNvPicPr>
          <p:nvPr userDrawn="1"/>
        </p:nvPicPr>
        <p:blipFill>
          <a:blip r:embed="rId31"/>
          <a:stretch>
            <a:fillRect/>
          </a:stretch>
        </p:blipFill>
        <p:spPr>
          <a:xfrm>
            <a:off x="0" y="6443471"/>
            <a:ext cx="1609347" cy="414529"/>
          </a:xfrm>
          <a:prstGeom prst="rect">
            <a:avLst/>
          </a:prstGeom>
        </p:spPr>
      </p:pic>
    </p:spTree>
    <p:extLst>
      <p:ext uri="{BB962C8B-B14F-4D97-AF65-F5344CB8AC3E}">
        <p14:creationId xmlns:p14="http://schemas.microsoft.com/office/powerpoint/2010/main" val="4119439785"/>
      </p:ext>
    </p:extLst>
  </p:cSld>
  <p:clrMap bg1="lt1" tx1="dk1" bg2="lt2" tx2="dk2" accent1="accent1" accent2="accent2" accent3="accent3" accent4="accent4" accent5="accent5" accent6="accent6" hlink="hlink" folHlink="folHlink"/>
  <p:sldLayoutIdLst>
    <p:sldLayoutId id="2147484063" r:id="rId1"/>
    <p:sldLayoutId id="2147484066" r:id="rId2"/>
    <p:sldLayoutId id="2147484067" r:id="rId3"/>
    <p:sldLayoutId id="2147484068" r:id="rId4"/>
    <p:sldLayoutId id="2147484069" r:id="rId5"/>
    <p:sldLayoutId id="2147484070" r:id="rId6"/>
    <p:sldLayoutId id="2147484086" r:id="rId7"/>
    <p:sldLayoutId id="2147484085" r:id="rId8"/>
    <p:sldLayoutId id="2147484084" r:id="rId9"/>
    <p:sldLayoutId id="2147484020" r:id="rId10"/>
    <p:sldLayoutId id="2147484021" r:id="rId11"/>
    <p:sldLayoutId id="2147484024" r:id="rId12"/>
    <p:sldLayoutId id="2147484061" r:id="rId13"/>
    <p:sldLayoutId id="2147484065" r:id="rId14"/>
    <p:sldLayoutId id="2147484062" r:id="rId15"/>
    <p:sldLayoutId id="2147484064" r:id="rId16"/>
    <p:sldLayoutId id="2147484025" r:id="rId17"/>
    <p:sldLayoutId id="2147484082" r:id="rId18"/>
    <p:sldLayoutId id="2147484022" r:id="rId19"/>
    <p:sldLayoutId id="2147484075" r:id="rId20"/>
    <p:sldLayoutId id="2147484076" r:id="rId21"/>
    <p:sldLayoutId id="2147484083" r:id="rId22"/>
    <p:sldLayoutId id="2147484026" r:id="rId23"/>
    <p:sldLayoutId id="2147484087" r:id="rId24"/>
    <p:sldLayoutId id="2147484088" r:id="rId25"/>
    <p:sldLayoutId id="2147484089" r:id="rId26"/>
    <p:sldLayoutId id="2147484090" r:id="rId27"/>
    <p:sldLayoutId id="2147484027" r:id="rId28"/>
    <p:sldLayoutId id="2147484028" r:id="rId29"/>
  </p:sldLayoutIdLst>
  <p:hf hdr="0" dt="0"/>
  <p:txStyles>
    <p:titleStyle>
      <a:lvl1pPr algn="l" defTabSz="914400" rtl="0" eaLnBrk="1" latinLnBrk="0" hangingPunct="1">
        <a:spcBef>
          <a:spcPct val="0"/>
        </a:spcBef>
        <a:buNone/>
        <a:defRPr sz="2200" b="0" kern="1200">
          <a:solidFill>
            <a:schemeClr val="accent1"/>
          </a:solidFill>
          <a:latin typeface="+mj-lt"/>
          <a:ea typeface="+mj-ea"/>
          <a:cs typeface="+mj-cs"/>
        </a:defRPr>
      </a:lvl1pPr>
    </p:titleStyle>
    <p:bodyStyle>
      <a:lvl1pPr marL="0" marR="0" indent="0" algn="l" defTabSz="914400" rtl="0" eaLnBrk="1" fontAlgn="auto" latinLnBrk="0" hangingPunct="1">
        <a:lnSpc>
          <a:spcPct val="100000"/>
        </a:lnSpc>
        <a:spcBef>
          <a:spcPts val="700"/>
        </a:spcBef>
        <a:spcAft>
          <a:spcPts val="0"/>
        </a:spcAft>
        <a:buSzTx/>
        <a:buFont typeface="Arial" pitchFamily="34" charset="0"/>
        <a:buNone/>
        <a:tabLst/>
        <a:defRPr kumimoji="0" sz="1400" b="1" i="0" u="none" strike="noStrike" kern="1200" cap="none" spc="0" normalizeH="0" baseline="0">
          <a:ln>
            <a:noFill/>
          </a:ln>
          <a:solidFill>
            <a:schemeClr val="tx2"/>
          </a:solidFill>
          <a:effectLst/>
          <a:uLnTx/>
          <a:uFillTx/>
          <a:latin typeface="BLK Fort" panose="020B0503030202060203" pitchFamily="34" charset="0"/>
          <a:ea typeface="+mn-ea"/>
          <a:cs typeface="+mn-cs"/>
        </a:defRPr>
      </a:lvl1pPr>
      <a:lvl2pPr marL="13716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2pPr>
      <a:lvl3pPr marL="301752"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3pPr>
      <a:lvl4pPr marL="50292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4pPr>
      <a:lvl5pPr marL="694944"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5pPr>
      <a:lvl6pPr marL="886968"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6pPr>
      <a:lvl7pPr marL="1078992"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7pPr>
      <a:lvl8pPr marL="1271016"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8pPr>
      <a:lvl9pPr marL="1463040"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9pPr>
    </p:bodyStyle>
    <p:otherStyle>
      <a:defPPr>
        <a:defRPr/>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100" kern="1200">
          <a:solidFill>
            <a:schemeClr val="tx1"/>
          </a:solidFill>
          <a:latin typeface="+mn-lt"/>
          <a:ea typeface="+mn-ea"/>
          <a:cs typeface="+mn-cs"/>
        </a:defRPr>
      </a:lvl2pPr>
      <a:lvl3pPr marL="914400" algn="l" defTabSz="914400" rtl="0" eaLnBrk="1" latinLnBrk="0" hangingPunct="1">
        <a:defRPr sz="1100" kern="1200">
          <a:solidFill>
            <a:schemeClr val="tx1"/>
          </a:solidFill>
          <a:latin typeface="+mn-lt"/>
          <a:ea typeface="+mn-ea"/>
          <a:cs typeface="+mn-cs"/>
        </a:defRPr>
      </a:lvl3pPr>
      <a:lvl4pPr marL="1371600" algn="l" defTabSz="914400" rtl="0" eaLnBrk="1" latinLnBrk="0" hangingPunct="1">
        <a:defRPr sz="1100" kern="1200">
          <a:solidFill>
            <a:schemeClr val="tx1"/>
          </a:solidFill>
          <a:latin typeface="+mn-lt"/>
          <a:ea typeface="+mn-ea"/>
          <a:cs typeface="+mn-cs"/>
        </a:defRPr>
      </a:lvl4pPr>
      <a:lvl5pPr marL="1828800" algn="l" defTabSz="914400" rtl="0" eaLnBrk="1" latinLnBrk="0" hangingPunct="1">
        <a:defRPr sz="1100" kern="1200">
          <a:solidFill>
            <a:schemeClr val="tx1"/>
          </a:solidFill>
          <a:latin typeface="+mn-lt"/>
          <a:ea typeface="+mn-ea"/>
          <a:cs typeface="+mn-cs"/>
        </a:defRPr>
      </a:lvl5pPr>
      <a:lvl6pPr marL="2286000" algn="l" defTabSz="914400" rtl="0" eaLnBrk="1" latinLnBrk="0" hangingPunct="1">
        <a:defRPr sz="1100" kern="1200">
          <a:solidFill>
            <a:schemeClr val="tx1"/>
          </a:solidFill>
          <a:latin typeface="+mn-lt"/>
          <a:ea typeface="+mn-ea"/>
          <a:cs typeface="+mn-cs"/>
        </a:defRPr>
      </a:lvl6pPr>
      <a:lvl7pPr marL="2743200" algn="l" defTabSz="914400" rtl="0" eaLnBrk="1" latinLnBrk="0" hangingPunct="1">
        <a:defRPr sz="1100" kern="1200">
          <a:solidFill>
            <a:schemeClr val="tx1"/>
          </a:solidFill>
          <a:latin typeface="+mn-lt"/>
          <a:ea typeface="+mn-ea"/>
          <a:cs typeface="+mn-cs"/>
        </a:defRPr>
      </a:lvl7pPr>
      <a:lvl8pPr marL="3200400" algn="l" defTabSz="914400" rtl="0" eaLnBrk="1" latinLnBrk="0" hangingPunct="1">
        <a:defRPr sz="1100" kern="1200">
          <a:solidFill>
            <a:schemeClr val="tx1"/>
          </a:solidFill>
          <a:latin typeface="+mn-lt"/>
          <a:ea typeface="+mn-ea"/>
          <a:cs typeface="+mn-cs"/>
        </a:defRPr>
      </a:lvl8pPr>
      <a:lvl9pPr marL="3657600" algn="l" defTabSz="914400" rtl="0" eaLnBrk="1" latinLnBrk="0" hangingPunct="1">
        <a:defRPr sz="11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userDrawn="1">
          <p15:clr>
            <a:srgbClr val="5ACBF0"/>
          </p15:clr>
        </p15:guide>
        <p15:guide id="3" orient="horz" pos="3960" userDrawn="1">
          <p15:clr>
            <a:srgbClr val="C35EA4"/>
          </p15:clr>
        </p15:guide>
        <p15:guide id="4" pos="192" userDrawn="1">
          <p15:clr>
            <a:srgbClr val="5ACBF0"/>
          </p15:clr>
        </p15:guide>
        <p15:guide id="5" pos="5568"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10.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Layout" Target="../slideLayouts/slideLayout10.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ctrTitle"/>
          </p:nvPr>
        </p:nvSpPr>
        <p:spPr/>
        <p:txBody>
          <a:bodyPr/>
          <a:lstStyle/>
          <a:p>
            <a:r>
              <a:rPr lang="en-US" dirty="0"/>
              <a:t>Systematic ESG MUNI Alpha Research</a:t>
            </a:r>
            <a:endParaRPr lang="en-US" b="0" dirty="0"/>
          </a:p>
        </p:txBody>
      </p:sp>
      <p:sp>
        <p:nvSpPr>
          <p:cNvPr id="3" name="Text Placeholder 2"/>
          <p:cNvSpPr>
            <a:spLocks noGrp="1"/>
          </p:cNvSpPr>
          <p:nvPr>
            <p:ph type="body" sz="quarter" idx="11"/>
          </p:nvPr>
        </p:nvSpPr>
        <p:spPr/>
        <p:txBody>
          <a:bodyPr/>
          <a:lstStyle/>
          <a:p>
            <a:r>
              <a:rPr lang="en-US" dirty="0"/>
              <a:t>Pankaj Kumar</a:t>
            </a:r>
          </a:p>
        </p:txBody>
      </p:sp>
      <p:sp>
        <p:nvSpPr>
          <p:cNvPr id="11" name="Text Placeholder 10">
            <a:extLst>
              <a:ext uri="{FF2B5EF4-FFF2-40B4-BE49-F238E27FC236}">
                <a16:creationId xmlns:a16="http://schemas.microsoft.com/office/drawing/2014/main" id="{D3F30569-7F4E-4D33-B3BD-CE68D122C9A7}"/>
              </a:ext>
            </a:extLst>
          </p:cNvPr>
          <p:cNvSpPr>
            <a:spLocks noGrp="1"/>
          </p:cNvSpPr>
          <p:nvPr>
            <p:ph type="body" sz="quarter" idx="14"/>
          </p:nvPr>
        </p:nvSpPr>
        <p:spPr/>
        <p:txBody>
          <a:bodyPr/>
          <a:lstStyle/>
          <a:p>
            <a:r>
              <a:rPr lang="en-US" dirty="0"/>
              <a:t>R&amp;I, SFI</a:t>
            </a:r>
          </a:p>
          <a:p>
            <a:r>
              <a:rPr lang="en-US" dirty="0"/>
              <a:t>Jan 2022</a:t>
            </a:r>
          </a:p>
        </p:txBody>
      </p:sp>
      <p:sp>
        <p:nvSpPr>
          <p:cNvPr id="2" name="Footer Placeholder 1">
            <a:extLst>
              <a:ext uri="{FF2B5EF4-FFF2-40B4-BE49-F238E27FC236}">
                <a16:creationId xmlns:a16="http://schemas.microsoft.com/office/drawing/2014/main" id="{E1EEED34-2AAE-457D-B6A9-57A6A48DC639}"/>
              </a:ext>
            </a:extLst>
          </p:cNvPr>
          <p:cNvSpPr>
            <a:spLocks noGrp="1"/>
          </p:cNvSpPr>
          <p:nvPr>
            <p:ph type="ftr" sz="quarter" idx="10"/>
          </p:nvPr>
        </p:nvSpPr>
        <p:spPr/>
        <p:txBody>
          <a:bodyPr/>
          <a:lstStyle/>
          <a:p>
            <a:r>
              <a:rPr lang="en-US"/>
              <a:t>Limited Distribution</a:t>
            </a:r>
          </a:p>
        </p:txBody>
      </p:sp>
    </p:spTree>
    <p:extLst>
      <p:ext uri="{BB962C8B-B14F-4D97-AF65-F5344CB8AC3E}">
        <p14:creationId xmlns:p14="http://schemas.microsoft.com/office/powerpoint/2010/main" val="43153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Benchmark Summary Statistics</a:t>
            </a:r>
          </a:p>
        </p:txBody>
      </p:sp>
      <p:sp>
        <p:nvSpPr>
          <p:cNvPr id="3" name="Footer Placeholder 2"/>
          <p:cNvSpPr>
            <a:spLocks noGrp="1"/>
          </p:cNvSpPr>
          <p:nvPr>
            <p:ph type="ftr" sz="quarter" idx="14"/>
          </p:nvPr>
        </p:nvSpPr>
        <p:spPr/>
        <p:txBody>
          <a:bodyPr/>
          <a:lstStyle/>
          <a:p>
            <a:r>
              <a:rPr lang="en-US"/>
              <a:t>For internal use only</a:t>
            </a:r>
            <a:endParaRPr lang="en-GB" dirty="0"/>
          </a:p>
        </p:txBody>
      </p:sp>
      <p:sp>
        <p:nvSpPr>
          <p:cNvPr id="2" name="Slide Number Placeholder 1"/>
          <p:cNvSpPr>
            <a:spLocks noGrp="1"/>
          </p:cNvSpPr>
          <p:nvPr>
            <p:ph type="sldNum" sz="quarter" idx="13"/>
          </p:nvPr>
        </p:nvSpPr>
        <p:spPr/>
        <p:txBody>
          <a:bodyPr/>
          <a:lstStyle/>
          <a:p>
            <a:fld id="{C0531ADF-2191-45C5-9D71-08764BF86A6F}" type="slidenum">
              <a:rPr lang="en-US" smtClean="0"/>
              <a:pPr/>
              <a:t>10</a:t>
            </a:fld>
            <a:endParaRPr lang="en-US"/>
          </a:p>
        </p:txBody>
      </p:sp>
      <p:sp>
        <p:nvSpPr>
          <p:cNvPr id="7" name="Text Placeholder 3"/>
          <p:cNvSpPr>
            <a:spLocks noGrp="1"/>
          </p:cNvSpPr>
          <p:nvPr>
            <p:ph type="body" sz="quarter" idx="15"/>
          </p:nvPr>
        </p:nvSpPr>
        <p:spPr>
          <a:xfrm>
            <a:off x="124326" y="890546"/>
            <a:ext cx="8884502" cy="5518491"/>
          </a:xfrm>
        </p:spPr>
        <p:txBody>
          <a:bodyPr/>
          <a:lstStyle/>
          <a:p>
            <a:pPr lvl="1"/>
            <a:r>
              <a:rPr lang="en-GB" sz="1400" b="1" dirty="0"/>
              <a:t>Ratings Groups:</a:t>
            </a:r>
          </a:p>
          <a:p>
            <a:pPr lvl="1"/>
            <a:endParaRPr lang="en-GB" sz="1400" b="1" dirty="0"/>
          </a:p>
          <a:p>
            <a:pPr lvl="1"/>
            <a:endParaRPr lang="en-GB" sz="1400" b="1" dirty="0"/>
          </a:p>
          <a:p>
            <a:pPr lvl="1"/>
            <a:endParaRPr lang="en-GB" sz="1400" b="1" dirty="0"/>
          </a:p>
          <a:p>
            <a:pPr lvl="1"/>
            <a:endParaRPr lang="en-GB" sz="1400" b="1" dirty="0"/>
          </a:p>
          <a:p>
            <a:pPr lvl="1"/>
            <a:endParaRPr lang="en-GB" sz="1400" b="1" dirty="0"/>
          </a:p>
          <a:p>
            <a:pPr lvl="1"/>
            <a:endParaRPr lang="en-GB" sz="1400" b="1" dirty="0"/>
          </a:p>
          <a:p>
            <a:pPr lvl="1"/>
            <a:r>
              <a:rPr lang="en-GB" sz="1400" b="1" dirty="0"/>
              <a:t>Key States and Sectors:</a:t>
            </a:r>
            <a:endParaRPr lang="en-GB" sz="1400" dirty="0"/>
          </a:p>
          <a:p>
            <a:pPr lvl="4"/>
            <a:endParaRPr lang="en-GB" sz="1400" dirty="0"/>
          </a:p>
        </p:txBody>
      </p:sp>
      <p:graphicFrame>
        <p:nvGraphicFramePr>
          <p:cNvPr id="8" name="Table 7">
            <a:extLst>
              <a:ext uri="{FF2B5EF4-FFF2-40B4-BE49-F238E27FC236}">
                <a16:creationId xmlns:a16="http://schemas.microsoft.com/office/drawing/2014/main" id="{7DC1CDAA-4FA8-40A9-AF22-C05B75465AAA}"/>
              </a:ext>
            </a:extLst>
          </p:cNvPr>
          <p:cNvGraphicFramePr>
            <a:graphicFrameLocks noGrp="1"/>
          </p:cNvGraphicFramePr>
          <p:nvPr/>
        </p:nvGraphicFramePr>
        <p:xfrm>
          <a:off x="391406" y="1295494"/>
          <a:ext cx="8115300" cy="1133475"/>
        </p:xfrm>
        <a:graphic>
          <a:graphicData uri="http://schemas.openxmlformats.org/drawingml/2006/table">
            <a:tbl>
              <a:tblPr/>
              <a:tblGrid>
                <a:gridCol w="901700">
                  <a:extLst>
                    <a:ext uri="{9D8B030D-6E8A-4147-A177-3AD203B41FA5}">
                      <a16:colId xmlns:a16="http://schemas.microsoft.com/office/drawing/2014/main" val="3779769722"/>
                    </a:ext>
                  </a:extLst>
                </a:gridCol>
                <a:gridCol w="901700">
                  <a:extLst>
                    <a:ext uri="{9D8B030D-6E8A-4147-A177-3AD203B41FA5}">
                      <a16:colId xmlns:a16="http://schemas.microsoft.com/office/drawing/2014/main" val="1689742543"/>
                    </a:ext>
                  </a:extLst>
                </a:gridCol>
                <a:gridCol w="901700">
                  <a:extLst>
                    <a:ext uri="{9D8B030D-6E8A-4147-A177-3AD203B41FA5}">
                      <a16:colId xmlns:a16="http://schemas.microsoft.com/office/drawing/2014/main" val="644764346"/>
                    </a:ext>
                  </a:extLst>
                </a:gridCol>
                <a:gridCol w="901700">
                  <a:extLst>
                    <a:ext uri="{9D8B030D-6E8A-4147-A177-3AD203B41FA5}">
                      <a16:colId xmlns:a16="http://schemas.microsoft.com/office/drawing/2014/main" val="406114067"/>
                    </a:ext>
                  </a:extLst>
                </a:gridCol>
                <a:gridCol w="988732">
                  <a:extLst>
                    <a:ext uri="{9D8B030D-6E8A-4147-A177-3AD203B41FA5}">
                      <a16:colId xmlns:a16="http://schemas.microsoft.com/office/drawing/2014/main" val="2985953864"/>
                    </a:ext>
                  </a:extLst>
                </a:gridCol>
                <a:gridCol w="814668">
                  <a:extLst>
                    <a:ext uri="{9D8B030D-6E8A-4147-A177-3AD203B41FA5}">
                      <a16:colId xmlns:a16="http://schemas.microsoft.com/office/drawing/2014/main" val="45442213"/>
                    </a:ext>
                  </a:extLst>
                </a:gridCol>
                <a:gridCol w="901700">
                  <a:extLst>
                    <a:ext uri="{9D8B030D-6E8A-4147-A177-3AD203B41FA5}">
                      <a16:colId xmlns:a16="http://schemas.microsoft.com/office/drawing/2014/main" val="3834131577"/>
                    </a:ext>
                  </a:extLst>
                </a:gridCol>
                <a:gridCol w="901700">
                  <a:extLst>
                    <a:ext uri="{9D8B030D-6E8A-4147-A177-3AD203B41FA5}">
                      <a16:colId xmlns:a16="http://schemas.microsoft.com/office/drawing/2014/main" val="1554707052"/>
                    </a:ext>
                  </a:extLst>
                </a:gridCol>
                <a:gridCol w="901700">
                  <a:extLst>
                    <a:ext uri="{9D8B030D-6E8A-4147-A177-3AD203B41FA5}">
                      <a16:colId xmlns:a16="http://schemas.microsoft.com/office/drawing/2014/main" val="2110860836"/>
                    </a:ext>
                  </a:extLst>
                </a:gridCol>
              </a:tblGrid>
              <a:tr h="161925">
                <a:tc>
                  <a:txBody>
                    <a:bodyPr/>
                    <a:lstStyle/>
                    <a:p>
                      <a:pPr algn="l" fontAlgn="b"/>
                      <a:r>
                        <a:rPr lang="en-US" sz="10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 of Market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 of Issues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cur_face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model_duration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oas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ytm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ytw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ttm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6309663"/>
                  </a:ext>
                </a:extLst>
              </a:tr>
              <a:tr h="161925">
                <a:tc>
                  <a:txBody>
                    <a:bodyPr/>
                    <a:lstStyle/>
                    <a:p>
                      <a:pPr algn="l" fontAlgn="b"/>
                      <a:r>
                        <a:rPr lang="en-US" sz="1000" b="1" i="0" u="none" strike="noStrike">
                          <a:solidFill>
                            <a:srgbClr val="000000"/>
                          </a:solidFill>
                          <a:effectLst/>
                          <a:latin typeface="Arial" panose="020B0604020202020204" pitchFamily="34" charset="0"/>
                        </a:rPr>
                        <a:t>AAA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Arial" panose="020B0604020202020204" pitchFamily="34" charset="0"/>
                        </a:rPr>
                        <a:t>13.64%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1721.9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1822968"/>
                  </a:ext>
                </a:extLst>
              </a:tr>
              <a:tr h="161925">
                <a:tc>
                  <a:txBody>
                    <a:bodyPr/>
                    <a:lstStyle/>
                    <a:p>
                      <a:pPr algn="l" fontAlgn="b"/>
                      <a:r>
                        <a:rPr lang="en-US" sz="1000" b="1" i="0" u="none" strike="noStrike">
                          <a:solidFill>
                            <a:srgbClr val="000000"/>
                          </a:solidFill>
                          <a:effectLst/>
                          <a:latin typeface="Arial" panose="020B0604020202020204" pitchFamily="34" charset="0"/>
                        </a:rPr>
                        <a:t>AA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56.66%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6550.8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6673602"/>
                  </a:ext>
                </a:extLst>
              </a:tr>
              <a:tr h="161925">
                <a:tc>
                  <a:txBody>
                    <a:bodyPr/>
                    <a:lstStyle/>
                    <a:p>
                      <a:pPr algn="l" fontAlgn="b"/>
                      <a:r>
                        <a:rPr lang="en-US" sz="1000" b="1" i="0" u="none" strike="noStrike">
                          <a:solidFill>
                            <a:srgbClr val="000000"/>
                          </a:solidFill>
                          <a:effectLst/>
                          <a:latin typeface="Arial" panose="020B0604020202020204" pitchFamily="34" charset="0"/>
                        </a:rPr>
                        <a:t>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23.93%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2521.2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126.2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5629752"/>
                  </a:ext>
                </a:extLst>
              </a:tr>
              <a:tr h="161925">
                <a:tc>
                  <a:txBody>
                    <a:bodyPr/>
                    <a:lstStyle/>
                    <a:p>
                      <a:pPr algn="l" fontAlgn="b"/>
                      <a:r>
                        <a:rPr lang="en-US" sz="1000" b="1" i="0" u="none" strike="noStrike">
                          <a:solidFill>
                            <a:srgbClr val="000000"/>
                          </a:solidFill>
                          <a:effectLst/>
                          <a:latin typeface="Arial" panose="020B0604020202020204" pitchFamily="34" charset="0"/>
                        </a:rPr>
                        <a:t>BBB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5.14%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435.2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5196338"/>
                  </a:ext>
                </a:extLst>
              </a:tr>
              <a:tr h="161925">
                <a:tc>
                  <a:txBody>
                    <a:bodyPr/>
                    <a:lstStyle/>
                    <a:p>
                      <a:pPr algn="l" fontAlgn="b"/>
                      <a:r>
                        <a:rPr lang="en-US" sz="1000" b="1" i="0" u="none" strike="noStrike">
                          <a:solidFill>
                            <a:srgbClr val="000000"/>
                          </a:solidFill>
                          <a:effectLst/>
                          <a:latin typeface="Arial" panose="020B0604020202020204" pitchFamily="34" charset="0"/>
                        </a:rPr>
                        <a:t>BB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77.1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8737678"/>
                  </a:ext>
                </a:extLst>
              </a:tr>
              <a:tr h="161925">
                <a:tc>
                  <a:txBody>
                    <a:bodyPr/>
                    <a:lstStyle/>
                    <a:p>
                      <a:pPr algn="l" fontAlgn="b"/>
                      <a:r>
                        <a:rPr lang="en-US" sz="1000" b="1" i="0" u="none" strike="noStrike">
                          <a:solidFill>
                            <a:srgbClr val="000000"/>
                          </a:solidFill>
                          <a:effectLst/>
                          <a:latin typeface="Arial" panose="020B0604020202020204" pitchFamily="34" charset="0"/>
                        </a:rPr>
                        <a:t>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0.01%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102.0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43.2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Arial" panose="020B0604020202020204" pitchFamily="34" charset="0"/>
                        </a:rPr>
                        <a:t>22.2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994166"/>
                  </a:ext>
                </a:extLst>
              </a:tr>
            </a:tbl>
          </a:graphicData>
        </a:graphic>
      </p:graphicFrame>
      <p:graphicFrame>
        <p:nvGraphicFramePr>
          <p:cNvPr id="9" name="Table 8">
            <a:extLst>
              <a:ext uri="{FF2B5EF4-FFF2-40B4-BE49-F238E27FC236}">
                <a16:creationId xmlns:a16="http://schemas.microsoft.com/office/drawing/2014/main" id="{A5BD16E2-5746-4D76-A7DB-A22432EA9EA1}"/>
              </a:ext>
            </a:extLst>
          </p:cNvPr>
          <p:cNvGraphicFramePr>
            <a:graphicFrameLocks noGrp="1"/>
          </p:cNvGraphicFramePr>
          <p:nvPr/>
        </p:nvGraphicFramePr>
        <p:xfrm>
          <a:off x="391406" y="3470075"/>
          <a:ext cx="7930404" cy="1164508"/>
        </p:xfrm>
        <a:graphic>
          <a:graphicData uri="http://schemas.openxmlformats.org/drawingml/2006/table">
            <a:tbl>
              <a:tblPr/>
              <a:tblGrid>
                <a:gridCol w="784865">
                  <a:extLst>
                    <a:ext uri="{9D8B030D-6E8A-4147-A177-3AD203B41FA5}">
                      <a16:colId xmlns:a16="http://schemas.microsoft.com/office/drawing/2014/main" val="2294584239"/>
                    </a:ext>
                  </a:extLst>
                </a:gridCol>
                <a:gridCol w="1029047">
                  <a:extLst>
                    <a:ext uri="{9D8B030D-6E8A-4147-A177-3AD203B41FA5}">
                      <a16:colId xmlns:a16="http://schemas.microsoft.com/office/drawing/2014/main" val="2123275936"/>
                    </a:ext>
                  </a:extLst>
                </a:gridCol>
                <a:gridCol w="1031223">
                  <a:extLst>
                    <a:ext uri="{9D8B030D-6E8A-4147-A177-3AD203B41FA5}">
                      <a16:colId xmlns:a16="http://schemas.microsoft.com/office/drawing/2014/main" val="1385486936"/>
                    </a:ext>
                  </a:extLst>
                </a:gridCol>
                <a:gridCol w="905153">
                  <a:extLst>
                    <a:ext uri="{9D8B030D-6E8A-4147-A177-3AD203B41FA5}">
                      <a16:colId xmlns:a16="http://schemas.microsoft.com/office/drawing/2014/main" val="2957730769"/>
                    </a:ext>
                  </a:extLst>
                </a:gridCol>
                <a:gridCol w="975252">
                  <a:extLst>
                    <a:ext uri="{9D8B030D-6E8A-4147-A177-3AD203B41FA5}">
                      <a16:colId xmlns:a16="http://schemas.microsoft.com/office/drawing/2014/main" val="2757866603"/>
                    </a:ext>
                  </a:extLst>
                </a:gridCol>
                <a:gridCol w="801216">
                  <a:extLst>
                    <a:ext uri="{9D8B030D-6E8A-4147-A177-3AD203B41FA5}">
                      <a16:colId xmlns:a16="http://schemas.microsoft.com/office/drawing/2014/main" val="1435868383"/>
                    </a:ext>
                  </a:extLst>
                </a:gridCol>
                <a:gridCol w="801216">
                  <a:extLst>
                    <a:ext uri="{9D8B030D-6E8A-4147-A177-3AD203B41FA5}">
                      <a16:colId xmlns:a16="http://schemas.microsoft.com/office/drawing/2014/main" val="4145960192"/>
                    </a:ext>
                  </a:extLst>
                </a:gridCol>
                <a:gridCol w="801216">
                  <a:extLst>
                    <a:ext uri="{9D8B030D-6E8A-4147-A177-3AD203B41FA5}">
                      <a16:colId xmlns:a16="http://schemas.microsoft.com/office/drawing/2014/main" val="1619724940"/>
                    </a:ext>
                  </a:extLst>
                </a:gridCol>
                <a:gridCol w="801216">
                  <a:extLst>
                    <a:ext uri="{9D8B030D-6E8A-4147-A177-3AD203B41FA5}">
                      <a16:colId xmlns:a16="http://schemas.microsoft.com/office/drawing/2014/main" val="4078601285"/>
                    </a:ext>
                  </a:extLst>
                </a:gridCol>
              </a:tblGrid>
              <a:tr h="325668">
                <a:tc>
                  <a:txBody>
                    <a:bodyPr/>
                    <a:lstStyle/>
                    <a:p>
                      <a:pPr algn="l" fontAlgn="b"/>
                      <a:r>
                        <a:rPr lang="en-US" sz="1000" b="0" i="0" u="none" strike="noStrike">
                          <a:solidFill>
                            <a:srgbClr val="000000"/>
                          </a:solidFill>
                          <a:effectLst/>
                          <a:latin typeface="Arial" panose="020B060402020202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 of Market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 of Issuers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err="1">
                          <a:solidFill>
                            <a:srgbClr val="000000"/>
                          </a:solidFill>
                          <a:effectLst/>
                          <a:latin typeface="Arial" panose="020B0604020202020204" pitchFamily="34" charset="0"/>
                        </a:rPr>
                        <a:t>cur_face</a:t>
                      </a:r>
                      <a:endParaRPr lang="en-US" sz="1000" b="1" i="0" u="none" strike="noStrike" dirty="0">
                        <a:solidFill>
                          <a:srgbClr val="000000"/>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model_duration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oas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ytm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ytw</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Arial" panose="020B0604020202020204" pitchFamily="34" charset="0"/>
                        </a:rPr>
                        <a:t>ttm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4848535"/>
                  </a:ext>
                </a:extLst>
              </a:tr>
              <a:tr h="167768">
                <a:tc>
                  <a:txBody>
                    <a:bodyPr/>
                    <a:lstStyle/>
                    <a:p>
                      <a:pPr algn="l" fontAlgn="b"/>
                      <a:r>
                        <a:rPr lang="en-US" sz="1000" b="1" i="0" u="none" strike="noStrike">
                          <a:solidFill>
                            <a:srgbClr val="000000"/>
                          </a:solidFill>
                          <a:effectLst/>
                          <a:latin typeface="Arial" panose="020B0604020202020204" pitchFamily="34" charset="0"/>
                        </a:rPr>
                        <a:t>CA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2096.4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150.3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875150"/>
                  </a:ext>
                </a:extLst>
              </a:tr>
              <a:tr h="167768">
                <a:tc>
                  <a:txBody>
                    <a:bodyPr/>
                    <a:lstStyle/>
                    <a:p>
                      <a:pPr algn="l" fontAlgn="b"/>
                      <a:r>
                        <a:rPr lang="en-US" sz="1000" b="1" i="0" u="none" strike="noStrike">
                          <a:solidFill>
                            <a:srgbClr val="000000"/>
                          </a:solidFill>
                          <a:effectLst/>
                          <a:latin typeface="Arial" panose="020B0604020202020204" pitchFamily="34" charset="0"/>
                        </a:rPr>
                        <a:t>NY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2214.4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115.1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0633123"/>
                  </a:ext>
                </a:extLst>
              </a:tr>
              <a:tr h="167768">
                <a:tc>
                  <a:txBody>
                    <a:bodyPr/>
                    <a:lstStyle/>
                    <a:p>
                      <a:pPr algn="l" fontAlgn="b"/>
                      <a:r>
                        <a:rPr lang="en-US" sz="1000" b="1" i="0" u="none" strike="noStrike">
                          <a:solidFill>
                            <a:srgbClr val="000000"/>
                          </a:solidFill>
                          <a:effectLst/>
                          <a:latin typeface="Arial" panose="020B0604020202020204" pitchFamily="34" charset="0"/>
                        </a:rPr>
                        <a:t>TX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1002.6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113.2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1761797"/>
                  </a:ext>
                </a:extLst>
              </a:tr>
              <a:tr h="167768">
                <a:tc>
                  <a:txBody>
                    <a:bodyPr/>
                    <a:lstStyle/>
                    <a:p>
                      <a:pPr algn="l" fontAlgn="b"/>
                      <a:r>
                        <a:rPr lang="en-US" sz="1000" b="1" i="0" u="none" strike="noStrike">
                          <a:solidFill>
                            <a:srgbClr val="000000"/>
                          </a:solidFill>
                          <a:effectLst/>
                          <a:latin typeface="Arial" panose="020B0604020202020204" pitchFamily="34" charset="0"/>
                        </a:rPr>
                        <a:t>NJ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465.7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137.1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74.6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Arial" panose="020B0604020202020204" pitchFamily="34" charset="0"/>
                        </a:rPr>
                        <a:t>12.2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2721405"/>
                  </a:ext>
                </a:extLst>
              </a:tr>
              <a:tr h="167768">
                <a:tc>
                  <a:txBody>
                    <a:bodyPr/>
                    <a:lstStyle/>
                    <a:p>
                      <a:pPr algn="l" fontAlgn="b"/>
                      <a:r>
                        <a:rPr lang="en-US" sz="1000" b="1" i="0" u="none" strike="noStrike" dirty="0">
                          <a:solidFill>
                            <a:srgbClr val="000000"/>
                          </a:solidFill>
                          <a:effectLst/>
                          <a:latin typeface="Arial" panose="020B0604020202020204" pitchFamily="34" charset="0"/>
                        </a:rPr>
                        <a:t>MA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548.8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95.6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Arial" panose="020B060402020202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Arial" panose="020B0604020202020204" pitchFamily="34" charset="0"/>
                        </a:rPr>
                        <a:t>13.8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073033"/>
                  </a:ext>
                </a:extLst>
              </a:tr>
            </a:tbl>
          </a:graphicData>
        </a:graphic>
      </p:graphicFrame>
      <p:graphicFrame>
        <p:nvGraphicFramePr>
          <p:cNvPr id="11" name="Table 10">
            <a:extLst>
              <a:ext uri="{FF2B5EF4-FFF2-40B4-BE49-F238E27FC236}">
                <a16:creationId xmlns:a16="http://schemas.microsoft.com/office/drawing/2014/main" id="{C3FDD2B4-56DA-4647-8DC9-15A16A50AA29}"/>
              </a:ext>
            </a:extLst>
          </p:cNvPr>
          <p:cNvGraphicFramePr>
            <a:graphicFrameLocks noGrp="1"/>
          </p:cNvGraphicFramePr>
          <p:nvPr/>
        </p:nvGraphicFramePr>
        <p:xfrm>
          <a:off x="391406" y="4817946"/>
          <a:ext cx="7930402" cy="1229687"/>
        </p:xfrm>
        <a:graphic>
          <a:graphicData uri="http://schemas.openxmlformats.org/drawingml/2006/table">
            <a:tbl>
              <a:tblPr/>
              <a:tblGrid>
                <a:gridCol w="1445078">
                  <a:extLst>
                    <a:ext uri="{9D8B030D-6E8A-4147-A177-3AD203B41FA5}">
                      <a16:colId xmlns:a16="http://schemas.microsoft.com/office/drawing/2014/main" val="12131309"/>
                    </a:ext>
                  </a:extLst>
                </a:gridCol>
                <a:gridCol w="1267866">
                  <a:extLst>
                    <a:ext uri="{9D8B030D-6E8A-4147-A177-3AD203B41FA5}">
                      <a16:colId xmlns:a16="http://schemas.microsoft.com/office/drawing/2014/main" val="3755004707"/>
                    </a:ext>
                  </a:extLst>
                </a:gridCol>
                <a:gridCol w="922084">
                  <a:extLst>
                    <a:ext uri="{9D8B030D-6E8A-4147-A177-3AD203B41FA5}">
                      <a16:colId xmlns:a16="http://schemas.microsoft.com/office/drawing/2014/main" val="1289526552"/>
                    </a:ext>
                  </a:extLst>
                </a:gridCol>
                <a:gridCol w="706931">
                  <a:extLst>
                    <a:ext uri="{9D8B030D-6E8A-4147-A177-3AD203B41FA5}">
                      <a16:colId xmlns:a16="http://schemas.microsoft.com/office/drawing/2014/main" val="145115422"/>
                    </a:ext>
                  </a:extLst>
                </a:gridCol>
                <a:gridCol w="1229445">
                  <a:extLst>
                    <a:ext uri="{9D8B030D-6E8A-4147-A177-3AD203B41FA5}">
                      <a16:colId xmlns:a16="http://schemas.microsoft.com/office/drawing/2014/main" val="483587271"/>
                    </a:ext>
                  </a:extLst>
                </a:gridCol>
                <a:gridCol w="653143">
                  <a:extLst>
                    <a:ext uri="{9D8B030D-6E8A-4147-A177-3AD203B41FA5}">
                      <a16:colId xmlns:a16="http://schemas.microsoft.com/office/drawing/2014/main" val="1489227774"/>
                    </a:ext>
                  </a:extLst>
                </a:gridCol>
                <a:gridCol w="545566">
                  <a:extLst>
                    <a:ext uri="{9D8B030D-6E8A-4147-A177-3AD203B41FA5}">
                      <a16:colId xmlns:a16="http://schemas.microsoft.com/office/drawing/2014/main" val="1098885393"/>
                    </a:ext>
                  </a:extLst>
                </a:gridCol>
                <a:gridCol w="537883">
                  <a:extLst>
                    <a:ext uri="{9D8B030D-6E8A-4147-A177-3AD203B41FA5}">
                      <a16:colId xmlns:a16="http://schemas.microsoft.com/office/drawing/2014/main" val="3982066122"/>
                    </a:ext>
                  </a:extLst>
                </a:gridCol>
                <a:gridCol w="622406">
                  <a:extLst>
                    <a:ext uri="{9D8B030D-6E8A-4147-A177-3AD203B41FA5}">
                      <a16:colId xmlns:a16="http://schemas.microsoft.com/office/drawing/2014/main" val="2086572112"/>
                    </a:ext>
                  </a:extLst>
                </a:gridCol>
              </a:tblGrid>
              <a:tr h="195172">
                <a:tc>
                  <a:txBody>
                    <a:bodyPr/>
                    <a:lstStyle/>
                    <a:p>
                      <a:pPr algn="l" fontAlgn="b"/>
                      <a:r>
                        <a:rPr lang="en-US" sz="1100" b="0" i="0" u="none" strike="noStrike" dirty="0">
                          <a:solidFill>
                            <a:srgbClr val="000000"/>
                          </a:solidFill>
                          <a:effectLst/>
                          <a:latin typeface="Arial" panose="020B0604020202020204" pitchFamily="34" charset="0"/>
                        </a:rPr>
                        <a:t> </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Arial" panose="020B0604020202020204" pitchFamily="34" charset="0"/>
                        </a:rPr>
                        <a:t>% of Market</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effectLst/>
                          <a:latin typeface="Arial" panose="020B0604020202020204" pitchFamily="34" charset="0"/>
                        </a:rPr>
                        <a:t># of Issuers</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err="1">
                          <a:solidFill>
                            <a:srgbClr val="000000"/>
                          </a:solidFill>
                          <a:effectLst/>
                          <a:latin typeface="Arial" panose="020B0604020202020204" pitchFamily="34" charset="0"/>
                        </a:rPr>
                        <a:t>cur_face</a:t>
                      </a:r>
                      <a:endParaRPr lang="en-US" sz="1100" b="1" i="0" u="none" strike="noStrike" dirty="0">
                        <a:solidFill>
                          <a:srgbClr val="000000"/>
                        </a:solidFill>
                        <a:effectLst/>
                        <a:latin typeface="Arial" panose="020B0604020202020204" pitchFamily="34" charset="0"/>
                      </a:endParaRP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err="1">
                          <a:solidFill>
                            <a:srgbClr val="000000"/>
                          </a:solidFill>
                          <a:effectLst/>
                          <a:latin typeface="Arial" panose="020B0604020202020204" pitchFamily="34" charset="0"/>
                        </a:rPr>
                        <a:t>model_duration</a:t>
                      </a:r>
                      <a:endParaRPr lang="en-US" sz="1100" b="1" i="0" u="none" strike="noStrike" dirty="0">
                        <a:solidFill>
                          <a:srgbClr val="000000"/>
                        </a:solidFill>
                        <a:effectLst/>
                        <a:latin typeface="Arial" panose="020B0604020202020204" pitchFamily="34" charset="0"/>
                      </a:endParaRP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Arial" panose="020B0604020202020204" pitchFamily="34" charset="0"/>
                        </a:rPr>
                        <a:t>oas</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Arial" panose="020B0604020202020204" pitchFamily="34" charset="0"/>
                        </a:rPr>
                        <a:t>ytm</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Arial" panose="020B0604020202020204" pitchFamily="34" charset="0"/>
                        </a:rPr>
                        <a:t>ytw</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Arial" panose="020B0604020202020204" pitchFamily="34" charset="0"/>
                        </a:rPr>
                        <a:t>ttm</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199192"/>
                  </a:ext>
                </a:extLst>
              </a:tr>
              <a:tr h="97503">
                <a:tc>
                  <a:txBody>
                    <a:bodyPr/>
                    <a:lstStyle/>
                    <a:p>
                      <a:pPr algn="l" fontAlgn="b"/>
                      <a:r>
                        <a:rPr lang="en-US" sz="1100" b="1" i="0" u="none" strike="noStrike" dirty="0">
                          <a:solidFill>
                            <a:srgbClr val="000000"/>
                          </a:solidFill>
                          <a:effectLst/>
                          <a:latin typeface="Arial" panose="020B0604020202020204" pitchFamily="34" charset="0"/>
                        </a:rPr>
                        <a:t>States &amp; Territories</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23.8%</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2685</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123.0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5.2</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18.3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2.5</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1.7</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10.6</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6815312"/>
                  </a:ext>
                </a:extLst>
              </a:tr>
              <a:tr h="97503">
                <a:tc>
                  <a:txBody>
                    <a:bodyPr/>
                    <a:lstStyle/>
                    <a:p>
                      <a:pPr algn="l" fontAlgn="b"/>
                      <a:r>
                        <a:rPr lang="en-US" sz="1100" b="1" i="0" u="none" strike="noStrike">
                          <a:solidFill>
                            <a:srgbClr val="000000"/>
                          </a:solidFill>
                          <a:effectLst/>
                          <a:latin typeface="Arial" panose="020B0604020202020204" pitchFamily="34" charset="0"/>
                        </a:rPr>
                        <a:t>Financing &amp; Development</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11.7%</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1184</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128.1</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6.3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44.5</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3.1</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2.2</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14.1</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5715610"/>
                  </a:ext>
                </a:extLst>
              </a:tr>
              <a:tr h="97503">
                <a:tc>
                  <a:txBody>
                    <a:bodyPr/>
                    <a:lstStyle/>
                    <a:p>
                      <a:pPr algn="l" fontAlgn="b"/>
                      <a:r>
                        <a:rPr lang="en-US" sz="1100" b="1" i="0" u="none" strike="noStrike">
                          <a:solidFill>
                            <a:srgbClr val="000000"/>
                          </a:solidFill>
                          <a:effectLst/>
                          <a:latin typeface="Arial" panose="020B0604020202020204" pitchFamily="34" charset="0"/>
                        </a:rPr>
                        <a:t>Toll Roads</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10.2%</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866</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170.0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6.9</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33.0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3.1</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2.2</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17.6</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729664"/>
                  </a:ext>
                </a:extLst>
              </a:tr>
              <a:tr h="97503">
                <a:tc>
                  <a:txBody>
                    <a:bodyPr/>
                    <a:lstStyle/>
                    <a:p>
                      <a:pPr algn="l" fontAlgn="b"/>
                      <a:r>
                        <a:rPr lang="en-US" sz="1100" b="1" i="0" u="none" strike="noStrike">
                          <a:solidFill>
                            <a:srgbClr val="000000"/>
                          </a:solidFill>
                          <a:effectLst/>
                          <a:latin typeface="Arial" panose="020B0604020202020204" pitchFamily="34" charset="0"/>
                        </a:rPr>
                        <a:t>Water &amp; Sewer</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9.3%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1036</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97.0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6.8</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12.3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3.3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2.0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18.7</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6865062"/>
                  </a:ext>
                </a:extLst>
              </a:tr>
              <a:tr h="97503">
                <a:tc>
                  <a:txBody>
                    <a:bodyPr/>
                    <a:lstStyle/>
                    <a:p>
                      <a:pPr algn="l" fontAlgn="b"/>
                      <a:r>
                        <a:rPr lang="en-US" sz="1100" b="1" i="0" u="none" strike="noStrike">
                          <a:solidFill>
                            <a:srgbClr val="000000"/>
                          </a:solidFill>
                          <a:effectLst/>
                          <a:latin typeface="Arial" panose="020B0604020202020204" pitchFamily="34" charset="0"/>
                        </a:rPr>
                        <a:t>Special Tax Districts</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9.1%</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Arial" panose="020B0604020202020204" pitchFamily="34" charset="0"/>
                        </a:rPr>
                        <a:t>1119</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81.2</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6.8</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15.3</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3.0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2.0</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Arial" panose="020B0604020202020204" pitchFamily="34" charset="0"/>
                        </a:rPr>
                        <a:t>13.7</a:t>
                      </a:r>
                    </a:p>
                  </a:txBody>
                  <a:tcPr marL="5735" marR="5735" marT="57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44796010"/>
                  </a:ext>
                </a:extLst>
              </a:tr>
            </a:tbl>
          </a:graphicData>
        </a:graphic>
      </p:graphicFrame>
    </p:spTree>
    <p:extLst>
      <p:ext uri="{BB962C8B-B14F-4D97-AF65-F5344CB8AC3E}">
        <p14:creationId xmlns:p14="http://schemas.microsoft.com/office/powerpoint/2010/main" val="182120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Summary Statistics</a:t>
            </a:r>
          </a:p>
        </p:txBody>
      </p:sp>
      <p:sp>
        <p:nvSpPr>
          <p:cNvPr id="3" name="Footer Placeholder 2"/>
          <p:cNvSpPr>
            <a:spLocks noGrp="1"/>
          </p:cNvSpPr>
          <p:nvPr>
            <p:ph type="ftr" sz="quarter" idx="14"/>
          </p:nvPr>
        </p:nvSpPr>
        <p:spPr/>
        <p:txBody>
          <a:bodyPr/>
          <a:lstStyle/>
          <a:p>
            <a:r>
              <a:rPr lang="en-US"/>
              <a:t>For internal use only</a:t>
            </a:r>
            <a:endParaRPr lang="en-GB" dirty="0"/>
          </a:p>
        </p:txBody>
      </p:sp>
      <p:sp>
        <p:nvSpPr>
          <p:cNvPr id="2" name="Slide Number Placeholder 1"/>
          <p:cNvSpPr>
            <a:spLocks noGrp="1"/>
          </p:cNvSpPr>
          <p:nvPr>
            <p:ph type="sldNum" sz="quarter" idx="13"/>
          </p:nvPr>
        </p:nvSpPr>
        <p:spPr/>
        <p:txBody>
          <a:bodyPr/>
          <a:lstStyle/>
          <a:p>
            <a:fld id="{C0531ADF-2191-45C5-9D71-08764BF86A6F}" type="slidenum">
              <a:rPr lang="en-US" smtClean="0"/>
              <a:pPr/>
              <a:t>11</a:t>
            </a:fld>
            <a:endParaRPr lang="en-US"/>
          </a:p>
        </p:txBody>
      </p:sp>
      <p:pic>
        <p:nvPicPr>
          <p:cNvPr id="7" name="Picture 6">
            <a:extLst>
              <a:ext uri="{FF2B5EF4-FFF2-40B4-BE49-F238E27FC236}">
                <a16:creationId xmlns:a16="http://schemas.microsoft.com/office/drawing/2014/main" id="{8DB934BB-527D-48E9-BC25-C5A2B2EBA5C4}"/>
              </a:ext>
            </a:extLst>
          </p:cNvPr>
          <p:cNvPicPr>
            <a:picLocks noChangeAspect="1"/>
          </p:cNvPicPr>
          <p:nvPr/>
        </p:nvPicPr>
        <p:blipFill>
          <a:blip r:embed="rId2"/>
          <a:stretch>
            <a:fillRect/>
          </a:stretch>
        </p:blipFill>
        <p:spPr>
          <a:xfrm>
            <a:off x="327931" y="889703"/>
            <a:ext cx="2993220" cy="2418764"/>
          </a:xfrm>
          <a:prstGeom prst="rect">
            <a:avLst/>
          </a:prstGeom>
        </p:spPr>
      </p:pic>
      <p:pic>
        <p:nvPicPr>
          <p:cNvPr id="12" name="Picture 11">
            <a:extLst>
              <a:ext uri="{FF2B5EF4-FFF2-40B4-BE49-F238E27FC236}">
                <a16:creationId xmlns:a16="http://schemas.microsoft.com/office/drawing/2014/main" id="{972DE465-6B8C-4E2D-8B2F-46174803C5C8}"/>
              </a:ext>
            </a:extLst>
          </p:cNvPr>
          <p:cNvPicPr>
            <a:picLocks noChangeAspect="1"/>
          </p:cNvPicPr>
          <p:nvPr/>
        </p:nvPicPr>
        <p:blipFill>
          <a:blip r:embed="rId3"/>
          <a:stretch>
            <a:fillRect/>
          </a:stretch>
        </p:blipFill>
        <p:spPr>
          <a:xfrm>
            <a:off x="304800" y="3334766"/>
            <a:ext cx="3016351" cy="2389839"/>
          </a:xfrm>
          <a:prstGeom prst="rect">
            <a:avLst/>
          </a:prstGeom>
        </p:spPr>
      </p:pic>
      <p:pic>
        <p:nvPicPr>
          <p:cNvPr id="14" name="Picture 13">
            <a:extLst>
              <a:ext uri="{FF2B5EF4-FFF2-40B4-BE49-F238E27FC236}">
                <a16:creationId xmlns:a16="http://schemas.microsoft.com/office/drawing/2014/main" id="{26B7175E-B6F8-4B0F-A8B1-B9CD9977A8D9}"/>
              </a:ext>
            </a:extLst>
          </p:cNvPr>
          <p:cNvPicPr>
            <a:picLocks noChangeAspect="1"/>
          </p:cNvPicPr>
          <p:nvPr/>
        </p:nvPicPr>
        <p:blipFill>
          <a:blip r:embed="rId4"/>
          <a:stretch>
            <a:fillRect/>
          </a:stretch>
        </p:blipFill>
        <p:spPr>
          <a:xfrm>
            <a:off x="3557707" y="787649"/>
            <a:ext cx="4049485" cy="4947121"/>
          </a:xfrm>
          <a:prstGeom prst="rect">
            <a:avLst/>
          </a:prstGeom>
        </p:spPr>
      </p:pic>
    </p:spTree>
    <p:extLst>
      <p:ext uri="{BB962C8B-B14F-4D97-AF65-F5344CB8AC3E}">
        <p14:creationId xmlns:p14="http://schemas.microsoft.com/office/powerpoint/2010/main" val="141272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51EB7-FD5D-423A-894E-78E606596303}"/>
              </a:ext>
            </a:extLst>
          </p:cNvPr>
          <p:cNvSpPr>
            <a:spLocks noGrp="1"/>
          </p:cNvSpPr>
          <p:nvPr>
            <p:ph type="title"/>
          </p:nvPr>
        </p:nvSpPr>
        <p:spPr/>
        <p:txBody>
          <a:bodyPr/>
          <a:lstStyle/>
          <a:p>
            <a:r>
              <a:rPr lang="en-US" dirty="0"/>
              <a:t>ESG Dataset Summary</a:t>
            </a:r>
          </a:p>
        </p:txBody>
      </p:sp>
      <p:sp>
        <p:nvSpPr>
          <p:cNvPr id="3" name="Slide Number Placeholder 2">
            <a:extLst>
              <a:ext uri="{FF2B5EF4-FFF2-40B4-BE49-F238E27FC236}">
                <a16:creationId xmlns:a16="http://schemas.microsoft.com/office/drawing/2014/main" id="{EB60A2AD-5B25-4729-8722-AC5FCE69FED8}"/>
              </a:ext>
            </a:extLst>
          </p:cNvPr>
          <p:cNvSpPr>
            <a:spLocks noGrp="1"/>
          </p:cNvSpPr>
          <p:nvPr>
            <p:ph type="sldNum" sz="quarter" idx="4294967295"/>
          </p:nvPr>
        </p:nvSpPr>
        <p:spPr>
          <a:xfrm>
            <a:off x="8732838" y="6446838"/>
            <a:ext cx="411162" cy="411162"/>
          </a:xfrm>
        </p:spPr>
        <p:txBody>
          <a:bodyPr/>
          <a:lstStyle/>
          <a:p>
            <a:fld id="{C0531ADF-2191-45C5-9D71-08764BF86A6F}" type="slidenum">
              <a:rPr lang="en-US" smtClean="0"/>
              <a:pPr/>
              <a:t>12</a:t>
            </a:fld>
            <a:endParaRPr lang="en-US"/>
          </a:p>
        </p:txBody>
      </p:sp>
      <p:sp>
        <p:nvSpPr>
          <p:cNvPr id="5" name="Footer Placeholder 4">
            <a:extLst>
              <a:ext uri="{FF2B5EF4-FFF2-40B4-BE49-F238E27FC236}">
                <a16:creationId xmlns:a16="http://schemas.microsoft.com/office/drawing/2014/main" id="{900DC0C1-124F-441E-B6F6-A46DD6BCDD85}"/>
              </a:ext>
            </a:extLst>
          </p:cNvPr>
          <p:cNvSpPr>
            <a:spLocks noGrp="1"/>
          </p:cNvSpPr>
          <p:nvPr>
            <p:ph type="ftr" sz="quarter" idx="4294967295"/>
          </p:nvPr>
        </p:nvSpPr>
        <p:spPr>
          <a:xfrm>
            <a:off x="0" y="6446838"/>
            <a:ext cx="5943600" cy="411162"/>
          </a:xfrm>
        </p:spPr>
        <p:txBody>
          <a:bodyPr/>
          <a:lstStyle/>
          <a:p>
            <a:r>
              <a:rPr lang="en-US"/>
              <a:t>Limited Distribution</a:t>
            </a:r>
          </a:p>
        </p:txBody>
      </p:sp>
    </p:spTree>
    <p:extLst>
      <p:ext uri="{BB962C8B-B14F-4D97-AF65-F5344CB8AC3E}">
        <p14:creationId xmlns:p14="http://schemas.microsoft.com/office/powerpoint/2010/main" val="752180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ESG Datasets Summary</a:t>
            </a:r>
          </a:p>
        </p:txBody>
      </p:sp>
      <p:sp>
        <p:nvSpPr>
          <p:cNvPr id="2" name="Slide Number Placeholder 1">
            <a:extLst>
              <a:ext uri="{FF2B5EF4-FFF2-40B4-BE49-F238E27FC236}">
                <a16:creationId xmlns:a16="http://schemas.microsoft.com/office/drawing/2014/main" id="{C0CA11B3-603B-4777-A276-1A40D0E3179F}"/>
              </a:ext>
            </a:extLst>
          </p:cNvPr>
          <p:cNvSpPr>
            <a:spLocks noGrp="1"/>
          </p:cNvSpPr>
          <p:nvPr>
            <p:ph type="sldNum" sz="quarter" idx="18"/>
          </p:nvPr>
        </p:nvSpPr>
        <p:spPr/>
        <p:txBody>
          <a:bodyPr/>
          <a:lstStyle/>
          <a:p>
            <a:fld id="{C0531ADF-2191-45C5-9D71-08764BF86A6F}" type="slidenum">
              <a:rPr lang="en-US" smtClean="0"/>
              <a:pPr/>
              <a:t>13</a:t>
            </a:fld>
            <a:endParaRPr lang="en-US"/>
          </a:p>
        </p:txBody>
      </p:sp>
      <p:sp>
        <p:nvSpPr>
          <p:cNvPr id="3" name="Footer Placeholder 2"/>
          <p:cNvSpPr>
            <a:spLocks noGrp="1"/>
          </p:cNvSpPr>
          <p:nvPr>
            <p:ph type="ftr" sz="quarter" idx="19"/>
          </p:nvPr>
        </p:nvSpPr>
        <p:spPr>
          <a:xfrm>
            <a:off x="1600200" y="6438773"/>
            <a:ext cx="5943600" cy="411480"/>
          </a:xfrm>
        </p:spPr>
        <p:txBody>
          <a:bodyPr/>
          <a:lstStyle/>
          <a:p>
            <a:r>
              <a:rPr lang="en-US"/>
              <a:t>Limited Distribution</a:t>
            </a:r>
          </a:p>
        </p:txBody>
      </p:sp>
      <p:graphicFrame>
        <p:nvGraphicFramePr>
          <p:cNvPr id="6" name="Table 6">
            <a:extLst>
              <a:ext uri="{FF2B5EF4-FFF2-40B4-BE49-F238E27FC236}">
                <a16:creationId xmlns:a16="http://schemas.microsoft.com/office/drawing/2014/main" id="{DA3B55CF-0B9C-4424-AFD1-444F03684609}"/>
              </a:ext>
            </a:extLst>
          </p:cNvPr>
          <p:cNvGraphicFramePr>
            <a:graphicFrameLocks noGrp="1"/>
          </p:cNvGraphicFramePr>
          <p:nvPr>
            <p:extLst>
              <p:ext uri="{D42A27DB-BD31-4B8C-83A1-F6EECF244321}">
                <p14:modId xmlns:p14="http://schemas.microsoft.com/office/powerpoint/2010/main" val="2179267447"/>
              </p:ext>
            </p:extLst>
          </p:nvPr>
        </p:nvGraphicFramePr>
        <p:xfrm>
          <a:off x="87177" y="896112"/>
          <a:ext cx="8969646" cy="4786870"/>
        </p:xfrm>
        <a:graphic>
          <a:graphicData uri="http://schemas.openxmlformats.org/drawingml/2006/table">
            <a:tbl>
              <a:tblPr firstRow="1" bandRow="1">
                <a:tableStyleId>{3C2FFA5D-87B4-456A-9821-1D502468CF0F}</a:tableStyleId>
              </a:tblPr>
              <a:tblGrid>
                <a:gridCol w="668876">
                  <a:extLst>
                    <a:ext uri="{9D8B030D-6E8A-4147-A177-3AD203B41FA5}">
                      <a16:colId xmlns:a16="http://schemas.microsoft.com/office/drawing/2014/main" val="2251113886"/>
                    </a:ext>
                  </a:extLst>
                </a:gridCol>
                <a:gridCol w="1057418">
                  <a:extLst>
                    <a:ext uri="{9D8B030D-6E8A-4147-A177-3AD203B41FA5}">
                      <a16:colId xmlns:a16="http://schemas.microsoft.com/office/drawing/2014/main" val="1901887438"/>
                    </a:ext>
                  </a:extLst>
                </a:gridCol>
                <a:gridCol w="2031274">
                  <a:extLst>
                    <a:ext uri="{9D8B030D-6E8A-4147-A177-3AD203B41FA5}">
                      <a16:colId xmlns:a16="http://schemas.microsoft.com/office/drawing/2014/main" val="3364168686"/>
                    </a:ext>
                  </a:extLst>
                </a:gridCol>
                <a:gridCol w="2566852">
                  <a:extLst>
                    <a:ext uri="{9D8B030D-6E8A-4147-A177-3AD203B41FA5}">
                      <a16:colId xmlns:a16="http://schemas.microsoft.com/office/drawing/2014/main" val="2603676075"/>
                    </a:ext>
                  </a:extLst>
                </a:gridCol>
                <a:gridCol w="751396">
                  <a:extLst>
                    <a:ext uri="{9D8B030D-6E8A-4147-A177-3AD203B41FA5}">
                      <a16:colId xmlns:a16="http://schemas.microsoft.com/office/drawing/2014/main" val="4218268893"/>
                    </a:ext>
                  </a:extLst>
                </a:gridCol>
                <a:gridCol w="1893830">
                  <a:extLst>
                    <a:ext uri="{9D8B030D-6E8A-4147-A177-3AD203B41FA5}">
                      <a16:colId xmlns:a16="http://schemas.microsoft.com/office/drawing/2014/main" val="1923911676"/>
                    </a:ext>
                  </a:extLst>
                </a:gridCol>
              </a:tblGrid>
              <a:tr h="403642">
                <a:tc>
                  <a:txBody>
                    <a:bodyPr/>
                    <a:lstStyle/>
                    <a:p>
                      <a:pPr algn="ctr"/>
                      <a:r>
                        <a:rPr lang="en-US" sz="1000" dirty="0">
                          <a:latin typeface="+mn-lt"/>
                        </a:rPr>
                        <a:t>ESG Pillar</a:t>
                      </a:r>
                    </a:p>
                  </a:txBody>
                  <a:tcPr/>
                </a:tc>
                <a:tc>
                  <a:txBody>
                    <a:bodyPr/>
                    <a:lstStyle/>
                    <a:p>
                      <a:pPr algn="ctr"/>
                      <a:r>
                        <a:rPr lang="en-US" sz="1000" dirty="0">
                          <a:latin typeface="+mn-lt"/>
                        </a:rPr>
                        <a:t>Dataset(s)</a:t>
                      </a:r>
                    </a:p>
                  </a:txBody>
                  <a:tcPr/>
                </a:tc>
                <a:tc>
                  <a:txBody>
                    <a:bodyPr/>
                    <a:lstStyle/>
                    <a:p>
                      <a:pPr algn="ctr"/>
                      <a:r>
                        <a:rPr lang="en-US" sz="1000" dirty="0">
                          <a:latin typeface="+mn-lt"/>
                        </a:rPr>
                        <a:t>Description</a:t>
                      </a:r>
                    </a:p>
                  </a:txBody>
                  <a:tcPr/>
                </a:tc>
                <a:tc>
                  <a:txBody>
                    <a:bodyPr/>
                    <a:lstStyle/>
                    <a:p>
                      <a:pPr algn="ctr"/>
                      <a:r>
                        <a:rPr lang="en-US" sz="1000" dirty="0">
                          <a:latin typeface="+mn-lt"/>
                        </a:rPr>
                        <a:t>Sensibility</a:t>
                      </a:r>
                    </a:p>
                  </a:txBody>
                  <a:tcPr/>
                </a:tc>
                <a:tc>
                  <a:txBody>
                    <a:bodyPr/>
                    <a:lstStyle/>
                    <a:p>
                      <a:pPr algn="ctr"/>
                      <a:r>
                        <a:rPr lang="en-US" sz="1000" dirty="0">
                          <a:latin typeface="+mn-lt"/>
                        </a:rPr>
                        <a:t>Period Range</a:t>
                      </a:r>
                    </a:p>
                  </a:txBody>
                  <a:tcPr/>
                </a:tc>
                <a:tc>
                  <a:txBody>
                    <a:bodyPr/>
                    <a:lstStyle/>
                    <a:p>
                      <a:pPr algn="ctr"/>
                      <a:r>
                        <a:rPr lang="en-US" sz="1000" dirty="0">
                          <a:latin typeface="+mn-lt"/>
                        </a:rPr>
                        <a:t>Use(s)</a:t>
                      </a:r>
                    </a:p>
                  </a:txBody>
                  <a:tcPr/>
                </a:tc>
                <a:extLst>
                  <a:ext uri="{0D108BD9-81ED-4DB2-BD59-A6C34878D82A}">
                    <a16:rowId xmlns:a16="http://schemas.microsoft.com/office/drawing/2014/main" val="43025866"/>
                  </a:ext>
                </a:extLst>
              </a:tr>
              <a:tr h="1188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ESG</a:t>
                      </a:r>
                    </a:p>
                  </a:txBody>
                  <a:tcPr anchor="ctr"/>
                </a:tc>
                <a:tc>
                  <a:txBody>
                    <a:bodyPr/>
                    <a:lstStyle/>
                    <a:p>
                      <a:pPr algn="l"/>
                      <a:r>
                        <a:rPr lang="en-US" sz="800" b="1" dirty="0">
                          <a:latin typeface="+mn-lt"/>
                        </a:rPr>
                        <a:t>Clarity AI</a:t>
                      </a:r>
                    </a:p>
                  </a:txBody>
                  <a:tcPr anchor="ctr"/>
                </a:tc>
                <a:tc>
                  <a:txBody>
                    <a:bodyPr/>
                    <a:lstStyle/>
                    <a:p>
                      <a:pPr marL="0" indent="0" algn="l">
                        <a:buFont typeface="Arial" panose="020B0604020202020204" pitchFamily="34" charset="0"/>
                        <a:buNone/>
                      </a:pPr>
                      <a:r>
                        <a:rPr lang="en-US" sz="800" b="1" dirty="0">
                          <a:latin typeface="+mn-lt"/>
                        </a:rPr>
                        <a:t>ESG Score Provider </a:t>
                      </a:r>
                      <a:r>
                        <a:rPr lang="en-US" sz="800" dirty="0">
                          <a:latin typeface="+mn-lt"/>
                        </a:rPr>
                        <a:t>like MSCI</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States with higher scores should have good correlation with other ESG signals</a:t>
                      </a:r>
                    </a:p>
                  </a:txBody>
                  <a:tcPr anchor="ctr"/>
                </a:tc>
                <a:tc>
                  <a:txBody>
                    <a:bodyPr/>
                    <a:lstStyle/>
                    <a:p>
                      <a:pPr marL="0" indent="0" algn="l">
                        <a:buFont typeface="Arial" panose="020B0604020202020204" pitchFamily="34" charset="0"/>
                        <a:buNone/>
                      </a:pPr>
                      <a:r>
                        <a:rPr lang="en-US" sz="800" dirty="0">
                          <a:latin typeface="+mn-lt"/>
                        </a:rPr>
                        <a:t>No historical scores</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ESG Score Uplift</a:t>
                      </a:r>
                    </a:p>
                    <a:p>
                      <a:pPr marL="171450" indent="-171450" algn="l">
                        <a:buFont typeface="Arial" panose="020B0604020202020204" pitchFamily="34" charset="0"/>
                        <a:buChar char="•"/>
                      </a:pPr>
                      <a:r>
                        <a:rPr lang="en-US" sz="800" b="1" dirty="0">
                          <a:solidFill>
                            <a:schemeClr val="accent3"/>
                          </a:solidFill>
                          <a:latin typeface="+mn-lt"/>
                        </a:rPr>
                        <a:t>Ancillary Testing</a:t>
                      </a:r>
                    </a:p>
                  </a:txBody>
                  <a:tcPr anchor="ctr"/>
                </a:tc>
                <a:extLst>
                  <a:ext uri="{0D108BD9-81ED-4DB2-BD59-A6C34878D82A}">
                    <a16:rowId xmlns:a16="http://schemas.microsoft.com/office/drawing/2014/main" val="929038543"/>
                  </a:ext>
                </a:extLst>
              </a:tr>
              <a:tr h="438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E</a:t>
                      </a:r>
                    </a:p>
                  </a:txBody>
                  <a:tcPr anchor="ctr"/>
                </a:tc>
                <a:tc>
                  <a:txBody>
                    <a:bodyPr/>
                    <a:lstStyle/>
                    <a:p>
                      <a:pPr algn="l"/>
                      <a:r>
                        <a:rPr lang="en-US" sz="800" b="1" dirty="0">
                          <a:latin typeface="+mn-lt"/>
                        </a:rPr>
                        <a:t>EIA(Carbon Emissions Efficiency)</a:t>
                      </a:r>
                    </a:p>
                  </a:txBody>
                  <a:tcPr anchor="ctr"/>
                </a:tc>
                <a:tc>
                  <a:txBody>
                    <a:bodyPr/>
                    <a:lstStyle/>
                    <a:p>
                      <a:pPr marL="0" indent="0" algn="l">
                        <a:buFont typeface="Arial" panose="020B0604020202020204" pitchFamily="34" charset="0"/>
                        <a:buNone/>
                      </a:pPr>
                      <a:r>
                        <a:rPr lang="en-US" sz="800" b="1" i="0" kern="1200" dirty="0">
                          <a:solidFill>
                            <a:schemeClr val="tx1"/>
                          </a:solidFill>
                          <a:latin typeface="+mn-lt"/>
                          <a:ea typeface="+mn-ea"/>
                          <a:cs typeface="+mn-cs"/>
                        </a:rPr>
                        <a:t>Carbon emissions for States (Annual)</a:t>
                      </a:r>
                    </a:p>
                    <a:p>
                      <a:pPr marL="171450" indent="-171450" algn="l">
                        <a:buFont typeface="Arial" panose="020B0604020202020204" pitchFamily="34" charset="0"/>
                        <a:buChar char="•"/>
                      </a:pPr>
                      <a:r>
                        <a:rPr lang="en-US" sz="800" i="0" kern="1200" dirty="0">
                          <a:solidFill>
                            <a:schemeClr val="tx1"/>
                          </a:solidFill>
                          <a:latin typeface="+mn-lt"/>
                          <a:ea typeface="+mn-ea"/>
                          <a:cs typeface="+mn-cs"/>
                        </a:rPr>
                        <a:t>Carbon Emissions per GDP (Metric Ton per Million dollars)</a:t>
                      </a:r>
                    </a:p>
                    <a:p>
                      <a:pPr marL="171450" indent="-171450" algn="l">
                        <a:buFont typeface="Arial" panose="020B0604020202020204" pitchFamily="34" charset="0"/>
                        <a:buChar char="•"/>
                      </a:pPr>
                      <a:r>
                        <a:rPr lang="en-US" sz="800" dirty="0">
                          <a:latin typeface="+mn-lt"/>
                        </a:rPr>
                        <a:t>Carbon Emission per Capita </a:t>
                      </a:r>
                      <a:r>
                        <a:rPr lang="en-US" sz="800" i="0" kern="1200" dirty="0">
                          <a:solidFill>
                            <a:schemeClr val="tx1"/>
                          </a:solidFill>
                          <a:latin typeface="+mn-lt"/>
                          <a:ea typeface="+mn-ea"/>
                          <a:cs typeface="+mn-cs"/>
                        </a:rPr>
                        <a:t>(Metric Ton per million people)</a:t>
                      </a:r>
                      <a:endParaRPr lang="en-US" sz="8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Munis that are have higher carbon emission efficiency should outperform in the long run. The challenge is unlike corporates, States/MUNIs don’t have a direct control on carbon emissions</a:t>
                      </a:r>
                    </a:p>
                  </a:txBody>
                  <a:tcPr anchor="ctr"/>
                </a:tc>
                <a:tc>
                  <a:txBody>
                    <a:bodyPr/>
                    <a:lstStyle/>
                    <a:p>
                      <a:pPr algn="l"/>
                      <a:r>
                        <a:rPr lang="en-US" sz="800" dirty="0">
                          <a:latin typeface="+mn-lt"/>
                        </a:rPr>
                        <a:t>2000-2018</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Ancillary Testing</a:t>
                      </a:r>
                    </a:p>
                  </a:txBody>
                  <a:tcPr anchor="ctr"/>
                </a:tc>
                <a:extLst>
                  <a:ext uri="{0D108BD9-81ED-4DB2-BD59-A6C34878D82A}">
                    <a16:rowId xmlns:a16="http://schemas.microsoft.com/office/drawing/2014/main" val="1198072956"/>
                  </a:ext>
                </a:extLst>
              </a:tr>
              <a:tr h="867747">
                <a:tc>
                  <a:txBody>
                    <a:bodyPr/>
                    <a:lstStyle/>
                    <a:p>
                      <a:pPr algn="l"/>
                      <a:r>
                        <a:rPr lang="en-US" sz="800" dirty="0">
                          <a:latin typeface="+mn-lt"/>
                        </a:rPr>
                        <a:t>E</a:t>
                      </a:r>
                    </a:p>
                  </a:txBody>
                  <a:tcPr anchor="ctr"/>
                </a:tc>
                <a:tc>
                  <a:txBody>
                    <a:bodyPr/>
                    <a:lstStyle/>
                    <a:p>
                      <a:pPr algn="l"/>
                      <a:r>
                        <a:rPr lang="en-US" sz="800" b="1" dirty="0">
                          <a:latin typeface="+mn-lt"/>
                        </a:rPr>
                        <a:t>Carbon Monitor/</a:t>
                      </a:r>
                    </a:p>
                    <a:p>
                      <a:pPr algn="l"/>
                      <a:r>
                        <a:rPr lang="en-US" sz="800" b="1" dirty="0">
                          <a:latin typeface="+mn-lt"/>
                        </a:rPr>
                        <a:t>BEA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i="0" kern="1200" dirty="0">
                          <a:solidFill>
                            <a:schemeClr val="tx1"/>
                          </a:solidFill>
                          <a:latin typeface="+mn-lt"/>
                          <a:ea typeface="+mn-ea"/>
                          <a:cs typeface="+mn-cs"/>
                        </a:rPr>
                        <a:t>Carbon emissions for States (Daily)</a:t>
                      </a:r>
                    </a:p>
                    <a:p>
                      <a:pPr marL="0" indent="0" algn="l">
                        <a:buFont typeface="Arial" panose="020B0604020202020204" pitchFamily="34" charset="0"/>
                        <a:buNone/>
                      </a:pPr>
                      <a:r>
                        <a:rPr lang="en-US" sz="800" b="0" i="0" kern="1200" dirty="0">
                          <a:solidFill>
                            <a:schemeClr val="tx1"/>
                          </a:solidFill>
                          <a:latin typeface="+mn-lt"/>
                          <a:ea typeface="+mn-ea"/>
                          <a:cs typeface="+mn-cs"/>
                        </a:rPr>
                        <a:t>Carbon Monitor: Daily Carbon Emissions Data collected using from many government org. and NGO..</a:t>
                      </a:r>
                    </a:p>
                    <a:p>
                      <a:pPr marL="0" indent="0" algn="l">
                        <a:buFont typeface="Arial" panose="020B0604020202020204" pitchFamily="34" charset="0"/>
                        <a:buNone/>
                      </a:pPr>
                      <a:r>
                        <a:rPr lang="en-US" sz="800" b="0" i="0" kern="1200" dirty="0">
                          <a:solidFill>
                            <a:schemeClr val="tx1"/>
                          </a:solidFill>
                          <a:latin typeface="+mn-lt"/>
                          <a:ea typeface="+mn-ea"/>
                          <a:cs typeface="+mn-cs"/>
                        </a:rPr>
                        <a:t>(Carbon Emissions as metric tons)</a:t>
                      </a:r>
                    </a:p>
                    <a:p>
                      <a:pPr marL="0" indent="0" algn="l">
                        <a:buFont typeface="Arial" panose="020B0604020202020204" pitchFamily="34" charset="0"/>
                        <a:buNone/>
                      </a:pPr>
                      <a:r>
                        <a:rPr lang="en-US" sz="800" b="0" i="0" kern="1200" dirty="0">
                          <a:solidFill>
                            <a:schemeClr val="tx1"/>
                          </a:solidFill>
                          <a:latin typeface="+mn-lt"/>
                          <a:ea typeface="+mn-ea"/>
                          <a:cs typeface="+mn-cs"/>
                        </a:rPr>
                        <a:t>BEA: Economic data source like GDP</a:t>
                      </a:r>
                    </a:p>
                  </a:txBody>
                  <a:tcPr anchor="ctr"/>
                </a:tc>
                <a:tc>
                  <a:txBody>
                    <a:bodyPr/>
                    <a:lstStyle/>
                    <a:p>
                      <a:pPr algn="l"/>
                      <a:r>
                        <a:rPr lang="en-US" sz="800" dirty="0">
                          <a:latin typeface="+mn-lt"/>
                        </a:rPr>
                        <a:t>A much more accurate and timely (updated daily) source for carbon emissions</a:t>
                      </a:r>
                    </a:p>
                  </a:txBody>
                  <a:tcPr anchor="ctr"/>
                </a:tc>
                <a:tc>
                  <a:txBody>
                    <a:bodyPr/>
                    <a:lstStyle/>
                    <a:p>
                      <a:pPr algn="l"/>
                      <a:r>
                        <a:rPr lang="en-US" sz="800" dirty="0">
                          <a:latin typeface="+mn-lt"/>
                        </a:rPr>
                        <a:t>2019 – 2021</a:t>
                      </a:r>
                    </a:p>
                  </a:txBody>
                  <a:tcPr anchor="ctr"/>
                </a:tc>
                <a:tc>
                  <a:txBody>
                    <a:bodyPr/>
                    <a:lstStyle/>
                    <a:p>
                      <a:pPr marL="171450" indent="-171450" algn="l">
                        <a:buFont typeface="Arial" panose="020B0604020202020204" pitchFamily="34" charset="0"/>
                        <a:buChar char="•"/>
                      </a:pPr>
                      <a:r>
                        <a:rPr lang="en-US" sz="800" dirty="0">
                          <a:latin typeface="+mn-lt"/>
                        </a:rPr>
                        <a:t>Ancillary Testing</a:t>
                      </a:r>
                    </a:p>
                    <a:p>
                      <a:pPr marL="171450" indent="-171450" algn="l">
                        <a:buFont typeface="Arial" panose="020B0604020202020204" pitchFamily="34" charset="0"/>
                        <a:buChar char="•"/>
                      </a:pPr>
                      <a:r>
                        <a:rPr lang="en-US" sz="800" dirty="0">
                          <a:latin typeface="+mn-lt"/>
                        </a:rPr>
                        <a:t>Too short of a history to use</a:t>
                      </a:r>
                    </a:p>
                  </a:txBody>
                  <a:tcPr anchor="ctr"/>
                </a:tc>
                <a:extLst>
                  <a:ext uri="{0D108BD9-81ED-4DB2-BD59-A6C34878D82A}">
                    <a16:rowId xmlns:a16="http://schemas.microsoft.com/office/drawing/2014/main" val="375257490"/>
                  </a:ext>
                </a:extLst>
              </a:tr>
              <a:tr h="3004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E</a:t>
                      </a:r>
                    </a:p>
                  </a:txBody>
                  <a:tcPr anchor="ctr"/>
                </a:tc>
                <a:tc>
                  <a:txBody>
                    <a:bodyPr/>
                    <a:lstStyle/>
                    <a:p>
                      <a:pPr algn="l"/>
                      <a:r>
                        <a:rPr lang="en-US" sz="800" b="1" dirty="0">
                          <a:latin typeface="+mn-lt"/>
                        </a:rPr>
                        <a:t>EIA (Green Energy Production or Consumption)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1" i="0" kern="1200" dirty="0">
                          <a:solidFill>
                            <a:schemeClr val="tx1"/>
                          </a:solidFill>
                          <a:latin typeface="+mn-lt"/>
                          <a:ea typeface="+mn-ea"/>
                          <a:cs typeface="+mn-cs"/>
                        </a:rPr>
                        <a:t>% Green Energy for States (Annual)</a:t>
                      </a:r>
                    </a:p>
                    <a:p>
                      <a:pPr marL="0" indent="0" algn="l">
                        <a:buFont typeface="Arial" panose="020B0604020202020204" pitchFamily="34" charset="0"/>
                        <a:buNone/>
                      </a:pPr>
                      <a:endParaRPr lang="en-US" sz="800" i="0" kern="1200" dirty="0">
                        <a:solidFill>
                          <a:schemeClr val="tx1"/>
                        </a:solidFill>
                        <a:latin typeface="+mn-lt"/>
                        <a:ea typeface="+mn-ea"/>
                        <a:cs typeface="+mn-cs"/>
                      </a:endParaRPr>
                    </a:p>
                    <a:p>
                      <a:pPr marL="171450" indent="-171450" algn="l">
                        <a:buFont typeface="Arial" panose="020B0604020202020204" pitchFamily="34" charset="0"/>
                        <a:buChar char="•"/>
                      </a:pPr>
                      <a:r>
                        <a:rPr lang="en-US" sz="800" i="0" kern="1200" dirty="0">
                          <a:solidFill>
                            <a:schemeClr val="tx1"/>
                          </a:solidFill>
                          <a:latin typeface="+mn-lt"/>
                          <a:ea typeface="+mn-ea"/>
                          <a:cs typeface="+mn-cs"/>
                        </a:rPr>
                        <a:t>% of Green Energy Production</a:t>
                      </a:r>
                    </a:p>
                    <a:p>
                      <a:pPr marL="171450" indent="-171450" algn="l">
                        <a:buFont typeface="Arial" panose="020B0604020202020204" pitchFamily="34" charset="0"/>
                        <a:buChar char="•"/>
                      </a:pPr>
                      <a:r>
                        <a:rPr lang="en-US" sz="800" i="0" kern="1200" dirty="0">
                          <a:solidFill>
                            <a:schemeClr val="tx1"/>
                          </a:solidFill>
                          <a:latin typeface="+mn-lt"/>
                          <a:ea typeface="+mn-ea"/>
                          <a:cs typeface="+mn-cs"/>
                        </a:rPr>
                        <a:t>% of Green Energy Consumption</a:t>
                      </a:r>
                      <a:endParaRPr lang="en-US" sz="8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Munis with very strong preference for Renewable energy production and consumption characteristics should outperform in the long run and should reflect State Policy contribution</a:t>
                      </a:r>
                    </a:p>
                  </a:txBody>
                  <a:tcPr anchor="ctr"/>
                </a:tc>
                <a:tc>
                  <a:txBody>
                    <a:bodyPr/>
                    <a:lstStyle/>
                    <a:p>
                      <a:pPr marL="0" indent="0" algn="l">
                        <a:buFont typeface="Arial" panose="020B0604020202020204" pitchFamily="34" charset="0"/>
                        <a:buNone/>
                      </a:pPr>
                      <a:r>
                        <a:rPr lang="en-US" sz="800" dirty="0">
                          <a:latin typeface="+mn-lt"/>
                        </a:rPr>
                        <a:t>2000-2019</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Ancillary Testing</a:t>
                      </a:r>
                    </a:p>
                  </a:txBody>
                  <a:tcPr anchor="ctr"/>
                </a:tc>
                <a:extLst>
                  <a:ext uri="{0D108BD9-81ED-4DB2-BD59-A6C34878D82A}">
                    <a16:rowId xmlns:a16="http://schemas.microsoft.com/office/drawing/2014/main" val="74276087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E</a:t>
                      </a:r>
                    </a:p>
                  </a:txBody>
                  <a:tcPr anchor="ctr"/>
                </a:tc>
                <a:tc>
                  <a:txBody>
                    <a:bodyPr/>
                    <a:lstStyle/>
                    <a:p>
                      <a:pPr algn="l"/>
                      <a:r>
                        <a:rPr lang="en-US" sz="800" b="1" dirty="0">
                          <a:latin typeface="+mn-lt"/>
                        </a:rPr>
                        <a:t>% Green Debt</a:t>
                      </a:r>
                    </a:p>
                    <a:p>
                      <a:pPr algn="l"/>
                      <a:r>
                        <a:rPr lang="en-US" sz="800" b="1" dirty="0">
                          <a:latin typeface="+mn-lt"/>
                        </a:rPr>
                        <a:t>(BAMK/BBG)</a:t>
                      </a:r>
                    </a:p>
                  </a:txBody>
                  <a:tcPr anchor="ctr"/>
                </a:tc>
                <a:tc>
                  <a:txBody>
                    <a:bodyPr/>
                    <a:lstStyle/>
                    <a:p>
                      <a:pPr marL="0" indent="0" algn="l">
                        <a:buFont typeface="Arial" panose="020B0604020202020204" pitchFamily="34" charset="0"/>
                        <a:buNone/>
                      </a:pPr>
                      <a:r>
                        <a:rPr lang="en-US" sz="800" i="0" dirty="0">
                          <a:latin typeface="+mn-lt"/>
                        </a:rPr>
                        <a:t>% Mkt  value of Green Debt/ Total Debt </a:t>
                      </a:r>
                      <a:endParaRPr lang="en-US" sz="800" dirty="0">
                        <a:latin typeface="+mn-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Issuers that issue more green debt relative to others tend to be more efficient and should outperform in the long run</a:t>
                      </a:r>
                    </a:p>
                  </a:txBody>
                  <a:tcPr anchor="ctr"/>
                </a:tc>
                <a:tc>
                  <a:txBody>
                    <a:bodyPr/>
                    <a:lstStyle/>
                    <a:p>
                      <a:pPr marL="0" indent="0" algn="l">
                        <a:buFont typeface="Arial" panose="020B0604020202020204" pitchFamily="34" charset="0"/>
                        <a:buNone/>
                      </a:pPr>
                      <a:r>
                        <a:rPr lang="en-US" sz="800" dirty="0">
                          <a:latin typeface="+mn-lt"/>
                        </a:rPr>
                        <a:t>2013-2021</a:t>
                      </a:r>
                    </a:p>
                  </a:txBody>
                  <a:tcPr anchor="ctr"/>
                </a:tc>
                <a:tc>
                  <a:txBody>
                    <a:bodyPr/>
                    <a:lstStyle/>
                    <a:p>
                      <a:pPr marL="171450" indent="-171450" algn="l">
                        <a:buFont typeface="Arial" panose="020B0604020202020204" pitchFamily="34" charset="0"/>
                        <a:buChar char="•"/>
                      </a:pPr>
                      <a:r>
                        <a:rPr lang="en-US" sz="800" dirty="0">
                          <a:latin typeface="+mn-lt"/>
                        </a:rPr>
                        <a:t>Ancillary Testing</a:t>
                      </a:r>
                    </a:p>
                    <a:p>
                      <a:pPr marL="171450" indent="-171450" algn="l">
                        <a:buFont typeface="Arial" panose="020B0604020202020204" pitchFamily="34" charset="0"/>
                        <a:buChar char="•"/>
                      </a:pPr>
                      <a:r>
                        <a:rPr lang="en-US" sz="800" dirty="0">
                          <a:latin typeface="+mn-lt"/>
                        </a:rPr>
                        <a:t>Not enough coverage to make statistically significant conclusions </a:t>
                      </a:r>
                    </a:p>
                    <a:p>
                      <a:pPr marL="171450" indent="-171450" algn="l">
                        <a:buFont typeface="Arial" panose="020B0604020202020204" pitchFamily="34" charset="0"/>
                        <a:buChar char="•"/>
                      </a:pPr>
                      <a:r>
                        <a:rPr lang="en-US" sz="800" b="1" dirty="0">
                          <a:solidFill>
                            <a:schemeClr val="accent3"/>
                          </a:solidFill>
                          <a:latin typeface="+mn-lt"/>
                        </a:rPr>
                        <a:t>% Green Debt Uplift</a:t>
                      </a:r>
                    </a:p>
                  </a:txBody>
                  <a:tcPr anchor="ctr"/>
                </a:tc>
                <a:extLst>
                  <a:ext uri="{0D108BD9-81ED-4DB2-BD59-A6C34878D82A}">
                    <a16:rowId xmlns:a16="http://schemas.microsoft.com/office/drawing/2014/main" val="2474136376"/>
                  </a:ext>
                </a:extLst>
              </a:tr>
              <a:tr h="10770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E</a:t>
                      </a:r>
                    </a:p>
                  </a:txBody>
                  <a:tcPr anchor="ctr"/>
                </a:tc>
                <a:tc>
                  <a:txBody>
                    <a:bodyPr/>
                    <a:lstStyle/>
                    <a:p>
                      <a:pPr algn="l"/>
                      <a:r>
                        <a:rPr lang="en-US" sz="800" b="1" dirty="0">
                          <a:latin typeface="+mn-lt"/>
                        </a:rPr>
                        <a:t>ACEEE State Energy Efficiency Scores</a:t>
                      </a:r>
                    </a:p>
                  </a:txBody>
                  <a:tcPr anchor="ctr"/>
                </a:tc>
                <a:tc>
                  <a:txBody>
                    <a:bodyPr/>
                    <a:lstStyle/>
                    <a:p>
                      <a:pPr marL="0" indent="0" algn="l">
                        <a:buFont typeface="Arial" panose="020B0604020202020204" pitchFamily="34" charset="0"/>
                        <a:buNone/>
                      </a:pPr>
                      <a:r>
                        <a:rPr lang="en-US" sz="800" dirty="0">
                          <a:latin typeface="+mn-lt"/>
                        </a:rPr>
                        <a:t>State Energy Efficiency Scorecard analyzes the energy efficiency efforts by tracking their policies and programs to reduce energy use, such as adopting or advancing energy-saving targets, vehicle rules, or appliance standards.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States with higher Energy Efficiency scores are better prepared for low carbon transition and the potential financial impacts of climate change. While carbon emissions are not in direct control of states/</a:t>
                      </a:r>
                      <a:r>
                        <a:rPr lang="en-US" sz="800" dirty="0" err="1">
                          <a:latin typeface="+mn-lt"/>
                        </a:rPr>
                        <a:t>munis</a:t>
                      </a:r>
                      <a:r>
                        <a:rPr lang="en-US" sz="800" dirty="0">
                          <a:latin typeface="+mn-lt"/>
                        </a:rPr>
                        <a:t>, carbon transition policies are. </a:t>
                      </a:r>
                    </a:p>
                  </a:txBody>
                  <a:tcPr anchor="ctr"/>
                </a:tc>
                <a:tc>
                  <a:txBody>
                    <a:bodyPr/>
                    <a:lstStyle/>
                    <a:p>
                      <a:pPr marL="0" indent="0" algn="l">
                        <a:buFont typeface="Arial" panose="020B0604020202020204" pitchFamily="34" charset="0"/>
                        <a:buNone/>
                      </a:pPr>
                      <a:r>
                        <a:rPr lang="en-US" sz="800" dirty="0">
                          <a:latin typeface="+mn-lt"/>
                        </a:rPr>
                        <a:t>2008-2020</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Potential Alpha Signal</a:t>
                      </a:r>
                    </a:p>
                    <a:p>
                      <a:pPr marL="171450" indent="-171450" algn="l">
                        <a:buFont typeface="Arial" panose="020B0604020202020204" pitchFamily="34" charset="0"/>
                        <a:buChar char="•"/>
                      </a:pPr>
                      <a:r>
                        <a:rPr lang="en-US" sz="800" b="1" dirty="0">
                          <a:solidFill>
                            <a:schemeClr val="accent3"/>
                          </a:solidFill>
                          <a:latin typeface="+mn-lt"/>
                        </a:rPr>
                        <a:t>ESG Transition Metric</a:t>
                      </a:r>
                    </a:p>
                  </a:txBody>
                  <a:tcPr anchor="ctr"/>
                </a:tc>
                <a:extLst>
                  <a:ext uri="{0D108BD9-81ED-4DB2-BD59-A6C34878D82A}">
                    <a16:rowId xmlns:a16="http://schemas.microsoft.com/office/drawing/2014/main" val="2295611917"/>
                  </a:ext>
                </a:extLst>
              </a:tr>
            </a:tbl>
          </a:graphicData>
        </a:graphic>
      </p:graphicFrame>
    </p:spTree>
    <p:extLst>
      <p:ext uri="{BB962C8B-B14F-4D97-AF65-F5344CB8AC3E}">
        <p14:creationId xmlns:p14="http://schemas.microsoft.com/office/powerpoint/2010/main" val="372762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336" y="145821"/>
            <a:ext cx="8534400" cy="594360"/>
          </a:xfrm>
        </p:spPr>
        <p:txBody>
          <a:bodyPr/>
          <a:lstStyle/>
          <a:p>
            <a:r>
              <a:rPr lang="en-US" dirty="0"/>
              <a:t>ESG Datasets Summary</a:t>
            </a:r>
          </a:p>
        </p:txBody>
      </p:sp>
      <p:sp>
        <p:nvSpPr>
          <p:cNvPr id="2" name="Slide Number Placeholder 1">
            <a:extLst>
              <a:ext uri="{FF2B5EF4-FFF2-40B4-BE49-F238E27FC236}">
                <a16:creationId xmlns:a16="http://schemas.microsoft.com/office/drawing/2014/main" id="{C0CA11B3-603B-4777-A276-1A40D0E3179F}"/>
              </a:ext>
            </a:extLst>
          </p:cNvPr>
          <p:cNvSpPr>
            <a:spLocks noGrp="1"/>
          </p:cNvSpPr>
          <p:nvPr>
            <p:ph type="sldNum" sz="quarter" idx="18"/>
          </p:nvPr>
        </p:nvSpPr>
        <p:spPr/>
        <p:txBody>
          <a:bodyPr/>
          <a:lstStyle/>
          <a:p>
            <a:fld id="{C0531ADF-2191-45C5-9D71-08764BF86A6F}" type="slidenum">
              <a:rPr lang="en-US" smtClean="0"/>
              <a:pPr/>
              <a:t>14</a:t>
            </a:fld>
            <a:endParaRPr lang="en-US"/>
          </a:p>
        </p:txBody>
      </p:sp>
      <p:sp>
        <p:nvSpPr>
          <p:cNvPr id="3" name="Footer Placeholder 2"/>
          <p:cNvSpPr>
            <a:spLocks noGrp="1"/>
          </p:cNvSpPr>
          <p:nvPr>
            <p:ph type="ftr" sz="quarter" idx="19"/>
          </p:nvPr>
        </p:nvSpPr>
        <p:spPr>
          <a:xfrm>
            <a:off x="1600200" y="6438773"/>
            <a:ext cx="5943600" cy="411480"/>
          </a:xfrm>
        </p:spPr>
        <p:txBody>
          <a:bodyPr/>
          <a:lstStyle/>
          <a:p>
            <a:r>
              <a:rPr lang="en-US"/>
              <a:t>Limited Distribution</a:t>
            </a:r>
          </a:p>
        </p:txBody>
      </p:sp>
      <p:graphicFrame>
        <p:nvGraphicFramePr>
          <p:cNvPr id="6" name="Table 6">
            <a:extLst>
              <a:ext uri="{FF2B5EF4-FFF2-40B4-BE49-F238E27FC236}">
                <a16:creationId xmlns:a16="http://schemas.microsoft.com/office/drawing/2014/main" id="{DA3B55CF-0B9C-4424-AFD1-444F03684609}"/>
              </a:ext>
            </a:extLst>
          </p:cNvPr>
          <p:cNvGraphicFramePr>
            <a:graphicFrameLocks noGrp="1"/>
          </p:cNvGraphicFramePr>
          <p:nvPr>
            <p:extLst>
              <p:ext uri="{D42A27DB-BD31-4B8C-83A1-F6EECF244321}">
                <p14:modId xmlns:p14="http://schemas.microsoft.com/office/powerpoint/2010/main" val="3800104908"/>
              </p:ext>
            </p:extLst>
          </p:nvPr>
        </p:nvGraphicFramePr>
        <p:xfrm>
          <a:off x="182336" y="812026"/>
          <a:ext cx="8746667" cy="4632960"/>
        </p:xfrm>
        <a:graphic>
          <a:graphicData uri="http://schemas.openxmlformats.org/drawingml/2006/table">
            <a:tbl>
              <a:tblPr firstRow="1" bandRow="1">
                <a:tableStyleId>{3C2FFA5D-87B4-456A-9821-1D502468CF0F}</a:tableStyleId>
              </a:tblPr>
              <a:tblGrid>
                <a:gridCol w="771253">
                  <a:extLst>
                    <a:ext uri="{9D8B030D-6E8A-4147-A177-3AD203B41FA5}">
                      <a16:colId xmlns:a16="http://schemas.microsoft.com/office/drawing/2014/main" val="2251113886"/>
                    </a:ext>
                  </a:extLst>
                </a:gridCol>
                <a:gridCol w="1110171">
                  <a:extLst>
                    <a:ext uri="{9D8B030D-6E8A-4147-A177-3AD203B41FA5}">
                      <a16:colId xmlns:a16="http://schemas.microsoft.com/office/drawing/2014/main" val="1901887438"/>
                    </a:ext>
                  </a:extLst>
                </a:gridCol>
                <a:gridCol w="2260046">
                  <a:extLst>
                    <a:ext uri="{9D8B030D-6E8A-4147-A177-3AD203B41FA5}">
                      <a16:colId xmlns:a16="http://schemas.microsoft.com/office/drawing/2014/main" val="2924111872"/>
                    </a:ext>
                  </a:extLst>
                </a:gridCol>
                <a:gridCol w="1711234">
                  <a:extLst>
                    <a:ext uri="{9D8B030D-6E8A-4147-A177-3AD203B41FA5}">
                      <a16:colId xmlns:a16="http://schemas.microsoft.com/office/drawing/2014/main" val="2603676075"/>
                    </a:ext>
                  </a:extLst>
                </a:gridCol>
                <a:gridCol w="1450937">
                  <a:extLst>
                    <a:ext uri="{9D8B030D-6E8A-4147-A177-3AD203B41FA5}">
                      <a16:colId xmlns:a16="http://schemas.microsoft.com/office/drawing/2014/main" val="2003737350"/>
                    </a:ext>
                  </a:extLst>
                </a:gridCol>
                <a:gridCol w="1443026">
                  <a:extLst>
                    <a:ext uri="{9D8B030D-6E8A-4147-A177-3AD203B41FA5}">
                      <a16:colId xmlns:a16="http://schemas.microsoft.com/office/drawing/2014/main" val="1923911676"/>
                    </a:ext>
                  </a:extLst>
                </a:gridCol>
              </a:tblGrid>
              <a:tr h="3085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n-lt"/>
                        </a:rPr>
                        <a:t>ESG Pillar</a:t>
                      </a:r>
                    </a:p>
                  </a:txBody>
                  <a:tcPr/>
                </a:tc>
                <a:tc>
                  <a:txBody>
                    <a:bodyPr/>
                    <a:lstStyle/>
                    <a:p>
                      <a:pPr algn="ctr"/>
                      <a:r>
                        <a:rPr lang="en-US" sz="1000" dirty="0">
                          <a:latin typeface="+mn-lt"/>
                        </a:rPr>
                        <a:t>Dataset(s)</a:t>
                      </a:r>
                    </a:p>
                  </a:txBody>
                  <a:tcPr/>
                </a:tc>
                <a:tc>
                  <a:txBody>
                    <a:bodyPr/>
                    <a:lstStyle/>
                    <a:p>
                      <a:pPr algn="ctr"/>
                      <a:r>
                        <a:rPr lang="en-US" sz="1000" dirty="0">
                          <a:latin typeface="+mn-lt"/>
                        </a:rPr>
                        <a:t>Description</a:t>
                      </a:r>
                    </a:p>
                  </a:txBody>
                  <a:tcPr/>
                </a:tc>
                <a:tc>
                  <a:txBody>
                    <a:bodyPr/>
                    <a:lstStyle/>
                    <a:p>
                      <a:pPr algn="ctr"/>
                      <a:r>
                        <a:rPr lang="en-US" sz="1000" dirty="0">
                          <a:latin typeface="+mn-lt"/>
                        </a:rPr>
                        <a:t>Sensibility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n-lt"/>
                        </a:rPr>
                        <a:t>Period Range</a:t>
                      </a:r>
                    </a:p>
                  </a:txBody>
                  <a:tcPr/>
                </a:tc>
                <a:tc>
                  <a:txBody>
                    <a:bodyPr/>
                    <a:lstStyle/>
                    <a:p>
                      <a:pPr algn="ctr"/>
                      <a:r>
                        <a:rPr lang="en-US" sz="1000" dirty="0">
                          <a:latin typeface="+mn-lt"/>
                        </a:rPr>
                        <a:t>Use(s)</a:t>
                      </a:r>
                    </a:p>
                  </a:txBody>
                  <a:tcPr/>
                </a:tc>
                <a:extLst>
                  <a:ext uri="{0D108BD9-81ED-4DB2-BD59-A6C34878D82A}">
                    <a16:rowId xmlns:a16="http://schemas.microsoft.com/office/drawing/2014/main" val="43025866"/>
                  </a:ext>
                </a:extLst>
              </a:tr>
              <a:tr h="765956">
                <a:tc>
                  <a:txBody>
                    <a:bodyPr/>
                    <a:lstStyle/>
                    <a:p>
                      <a:pPr algn="l"/>
                      <a:r>
                        <a:rPr lang="en-US" sz="800" dirty="0">
                          <a:latin typeface="+mn-lt"/>
                        </a:rPr>
                        <a:t>S</a:t>
                      </a:r>
                    </a:p>
                  </a:txBody>
                  <a:tcPr anchor="ctr"/>
                </a:tc>
                <a:tc>
                  <a:txBody>
                    <a:bodyPr/>
                    <a:lstStyle/>
                    <a:p>
                      <a:pPr algn="l"/>
                      <a:r>
                        <a:rPr lang="en-US" sz="800" b="1" dirty="0">
                          <a:latin typeface="+mn-lt"/>
                        </a:rPr>
                        <a:t>County Health Ratings</a:t>
                      </a:r>
                    </a:p>
                  </a:txBody>
                  <a:tcPr anchor="ctr"/>
                </a:tc>
                <a:tc>
                  <a:txBody>
                    <a:bodyPr/>
                    <a:lstStyle/>
                    <a:p>
                      <a:pPr marL="171450" indent="-171450" algn="l">
                        <a:buFont typeface="Arial" panose="020B0604020202020204" pitchFamily="34" charset="0"/>
                        <a:buChar char="•"/>
                      </a:pPr>
                      <a:r>
                        <a:rPr lang="en-US" sz="800" dirty="0">
                          <a:latin typeface="+mn-lt"/>
                        </a:rPr>
                        <a:t>Health Outcomes</a:t>
                      </a:r>
                    </a:p>
                    <a:p>
                      <a:pPr marL="0" indent="0" algn="l">
                        <a:buFont typeface="Arial" panose="020B0604020202020204" pitchFamily="34" charset="0"/>
                        <a:buNone/>
                      </a:pPr>
                      <a:r>
                        <a:rPr lang="en-US" sz="800" dirty="0">
                          <a:latin typeface="+mn-lt"/>
                        </a:rPr>
                        <a:t>(Mortality, Morbidity)</a:t>
                      </a:r>
                    </a:p>
                    <a:p>
                      <a:pPr marL="171450" indent="-171450" algn="l">
                        <a:buFont typeface="Arial" panose="020B0604020202020204" pitchFamily="34" charset="0"/>
                        <a:buChar char="•"/>
                      </a:pPr>
                      <a:r>
                        <a:rPr lang="en-US" sz="800" dirty="0">
                          <a:latin typeface="+mn-lt"/>
                        </a:rPr>
                        <a:t>Health Factors</a:t>
                      </a:r>
                    </a:p>
                    <a:p>
                      <a:pPr algn="l"/>
                      <a:r>
                        <a:rPr lang="en-US" sz="800" dirty="0">
                          <a:latin typeface="+mn-lt"/>
                        </a:rPr>
                        <a:t>(Health Behaviors, Clinical Care, Social and Economic Environment and Physical Environment)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Munis which spend relatively higher on Social Benefits </a:t>
                      </a:r>
                      <a:r>
                        <a:rPr lang="en-US" sz="800" b="0" u="none" dirty="0">
                          <a:latin typeface="+mn-lt"/>
                        </a:rPr>
                        <a:t>responsibly should </a:t>
                      </a:r>
                      <a:r>
                        <a:rPr lang="en-US" sz="800" dirty="0">
                          <a:latin typeface="+mn-lt"/>
                        </a:rPr>
                        <a:t>see improvement in social outcomes and eventually better financials</a:t>
                      </a:r>
                    </a:p>
                  </a:txBody>
                  <a:tcPr anchor="ctr"/>
                </a:tc>
                <a:tc>
                  <a:txBody>
                    <a:bodyPr/>
                    <a:lstStyle/>
                    <a:p>
                      <a:pPr algn="l"/>
                      <a:r>
                        <a:rPr lang="en-US" sz="800" dirty="0">
                          <a:latin typeface="+mn-lt"/>
                        </a:rPr>
                        <a:t>2010-2021</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Ancillary Testing</a:t>
                      </a:r>
                    </a:p>
                  </a:txBody>
                  <a:tcPr anchor="ctr"/>
                </a:tc>
                <a:extLst>
                  <a:ext uri="{0D108BD9-81ED-4DB2-BD59-A6C34878D82A}">
                    <a16:rowId xmlns:a16="http://schemas.microsoft.com/office/drawing/2014/main" val="375257490"/>
                  </a:ext>
                </a:extLst>
              </a:tr>
              <a:tr h="7659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a:t>
                      </a:r>
                    </a:p>
                  </a:txBody>
                  <a:tcPr anchor="ctr"/>
                </a:tc>
                <a:tc>
                  <a:txBody>
                    <a:bodyPr/>
                    <a:lstStyle/>
                    <a:p>
                      <a:pPr algn="l"/>
                      <a:r>
                        <a:rPr lang="en-US" sz="800" b="1" dirty="0">
                          <a:latin typeface="+mn-lt"/>
                        </a:rPr>
                        <a:t>Racial Equity (BSI)</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mn-lt"/>
                        </a:rPr>
                        <a:t>Justice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a:latin typeface="+mn-lt"/>
                        </a:rPr>
                        <a:t>(Voting, Equal enforcement of the law, Police accountability)</a:t>
                      </a:r>
                    </a:p>
                    <a:p>
                      <a:pPr marL="171450" indent="-171450" algn="l">
                        <a:buFont typeface="Arial" panose="020B0604020202020204" pitchFamily="34" charset="0"/>
                        <a:buChar char="•"/>
                      </a:pPr>
                      <a:r>
                        <a:rPr lang="en-US" sz="800" dirty="0">
                          <a:latin typeface="+mn-lt"/>
                        </a:rPr>
                        <a:t>Opportunity</a:t>
                      </a:r>
                    </a:p>
                    <a:p>
                      <a:pPr marL="0" indent="0" algn="l">
                        <a:buFont typeface="Arial" panose="020B0604020202020204" pitchFamily="34" charset="0"/>
                        <a:buNone/>
                      </a:pPr>
                      <a:r>
                        <a:rPr lang="en-US" sz="800" dirty="0">
                          <a:latin typeface="+mn-lt"/>
                        </a:rPr>
                        <a:t>(Education, Healthcare, Housing, Employment, Financing)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Munis which spend relatively higher on Opportunity and Justice should results improvement less discrimination and eventually better financials</a:t>
                      </a:r>
                    </a:p>
                  </a:txBody>
                  <a:tcPr anchor="ctr"/>
                </a:tc>
                <a:tc>
                  <a:txBody>
                    <a:bodyPr/>
                    <a:lstStyle/>
                    <a:p>
                      <a:pPr marL="0" indent="0" algn="l">
                        <a:buFont typeface="Arial" panose="020B0604020202020204" pitchFamily="34" charset="0"/>
                        <a:buNone/>
                      </a:pPr>
                      <a:r>
                        <a:rPr lang="en-US" sz="800" dirty="0">
                          <a:latin typeface="+mn-lt"/>
                        </a:rPr>
                        <a:t>No History</a:t>
                      </a:r>
                    </a:p>
                  </a:txBody>
                  <a:tcPr anchor="ctr"/>
                </a:tc>
                <a:tc>
                  <a:txBody>
                    <a:bodyPr/>
                    <a:lstStyle/>
                    <a:p>
                      <a:pPr marL="171450" indent="-171450" algn="l">
                        <a:buFont typeface="Arial" panose="020B0604020202020204" pitchFamily="34" charset="0"/>
                        <a:buChar char="•"/>
                      </a:pPr>
                      <a:r>
                        <a:rPr lang="en-US" sz="800" dirty="0">
                          <a:latin typeface="+mn-lt"/>
                        </a:rPr>
                        <a:t>Ancillary Testing</a:t>
                      </a:r>
                    </a:p>
                    <a:p>
                      <a:pPr marL="171450" indent="-171450" algn="l">
                        <a:buFont typeface="Arial" panose="020B0604020202020204" pitchFamily="34" charset="0"/>
                        <a:buChar char="•"/>
                      </a:pPr>
                      <a:r>
                        <a:rPr lang="en-US" sz="800" dirty="0">
                          <a:latin typeface="+mn-lt"/>
                        </a:rPr>
                        <a:t>Not enough history </a:t>
                      </a:r>
                    </a:p>
                  </a:txBody>
                  <a:tcPr anchor="ctr"/>
                </a:tc>
                <a:extLst>
                  <a:ext uri="{0D108BD9-81ED-4DB2-BD59-A6C34878D82A}">
                    <a16:rowId xmlns:a16="http://schemas.microsoft.com/office/drawing/2014/main" val="2348818586"/>
                  </a:ext>
                </a:extLst>
              </a:tr>
              <a:tr h="6499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a:t>
                      </a:r>
                    </a:p>
                  </a:txBody>
                  <a:tcPr anchor="ctr"/>
                </a:tc>
                <a:tc>
                  <a:txBody>
                    <a:bodyPr/>
                    <a:lstStyle/>
                    <a:p>
                      <a:pPr algn="l"/>
                      <a:r>
                        <a:rPr lang="en-US" sz="800" b="1" dirty="0">
                          <a:latin typeface="+mn-lt"/>
                        </a:rPr>
                        <a:t>Ground Transportation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a:latin typeface="+mn-lt"/>
                        </a:rPr>
                        <a:t>This dataset covers a range of metrics: Highway Fatalities, Highway use of gasoline, Highway vehicle-miles traveled, Licensed drivers, Person miles, Person trips, Persons traveling, Transit Ridership, Vehicles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Munis which spend relatively higher on Green Infrastructure resulting in improvement of these metrics should result in better returns and eventually better financials</a:t>
                      </a:r>
                    </a:p>
                  </a:txBody>
                  <a:tcPr anchor="ctr"/>
                </a:tc>
                <a:tc>
                  <a:txBody>
                    <a:bodyPr/>
                    <a:lstStyle/>
                    <a:p>
                      <a:pPr marL="0" indent="0" algn="l">
                        <a:buFont typeface="Arial" panose="020B0604020202020204" pitchFamily="34" charset="0"/>
                        <a:buNone/>
                      </a:pPr>
                      <a:r>
                        <a:rPr lang="en-US" sz="800" dirty="0">
                          <a:latin typeface="+mn-lt"/>
                        </a:rPr>
                        <a:t>2009-2019</a:t>
                      </a:r>
                    </a:p>
                  </a:txBody>
                  <a:tcPr anchor="ctr"/>
                </a:tc>
                <a:tc>
                  <a:txBody>
                    <a:bodyPr/>
                    <a:lstStyle/>
                    <a:p>
                      <a:pPr marL="171450" indent="-171450" algn="l">
                        <a:buFont typeface="Arial" panose="020B0604020202020204" pitchFamily="34" charset="0"/>
                        <a:buChar char="•"/>
                      </a:pPr>
                      <a:r>
                        <a:rPr lang="en-US" sz="800" dirty="0">
                          <a:latin typeface="+mn-lt"/>
                        </a:rPr>
                        <a:t>Ancillary Testing</a:t>
                      </a:r>
                    </a:p>
                    <a:p>
                      <a:pPr marL="171450" indent="-171450" algn="l">
                        <a:buFont typeface="Arial" panose="020B0604020202020204" pitchFamily="34" charset="0"/>
                        <a:buChar char="•"/>
                      </a:pPr>
                      <a:r>
                        <a:rPr lang="en-US" sz="800" dirty="0">
                          <a:latin typeface="+mn-lt"/>
                        </a:rPr>
                        <a:t>Lacks direct sensibility</a:t>
                      </a:r>
                    </a:p>
                  </a:txBody>
                  <a:tcPr anchor="ctr"/>
                </a:tc>
                <a:extLst>
                  <a:ext uri="{0D108BD9-81ED-4DB2-BD59-A6C34878D82A}">
                    <a16:rowId xmlns:a16="http://schemas.microsoft.com/office/drawing/2014/main" val="742760874"/>
                  </a:ext>
                </a:extLst>
              </a:tr>
              <a:tr h="69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a:t>
                      </a:r>
                    </a:p>
                  </a:txBody>
                  <a:tcPr anchor="ctr"/>
                </a:tc>
                <a:tc>
                  <a:txBody>
                    <a:bodyPr/>
                    <a:lstStyle/>
                    <a:p>
                      <a:pPr algn="l"/>
                      <a:r>
                        <a:rPr lang="en-US" sz="800" b="1" dirty="0">
                          <a:latin typeface="+mn-lt"/>
                        </a:rPr>
                        <a:t>Mapping Police Violence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dirty="0">
                          <a:latin typeface="+mn-lt"/>
                        </a:rPr>
                        <a:t>This dataset has been meticulously sourced from official police use of force data collection programs combined with national data from the fatal encounter database.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Police brutality should be a function of poor governance, social benefits and possibly financial health. </a:t>
                      </a:r>
                      <a:endParaRPr lang="en-US" sz="800" b="1" dirty="0">
                        <a:solidFill>
                          <a:schemeClr val="accent1"/>
                        </a:solidFill>
                        <a:latin typeface="+mn-lt"/>
                      </a:endParaRPr>
                    </a:p>
                  </a:txBody>
                  <a:tcPr anchor="ctr"/>
                </a:tc>
                <a:tc>
                  <a:txBody>
                    <a:bodyPr/>
                    <a:lstStyle/>
                    <a:p>
                      <a:pPr marL="0" indent="0" algn="l">
                        <a:buFont typeface="Arial" panose="020B0604020202020204" pitchFamily="34" charset="0"/>
                        <a:buNone/>
                      </a:pPr>
                      <a:r>
                        <a:rPr lang="en-US" sz="800" dirty="0">
                          <a:latin typeface="+mn-lt"/>
                        </a:rPr>
                        <a:t>2013-2021</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Potential Alpha Signal</a:t>
                      </a:r>
                    </a:p>
                    <a:p>
                      <a:pPr marL="171450" indent="-171450" algn="l">
                        <a:buFont typeface="Arial" panose="020B0604020202020204" pitchFamily="34" charset="0"/>
                        <a:buChar char="•"/>
                      </a:pPr>
                      <a:r>
                        <a:rPr lang="en-US" sz="800" b="1" dirty="0">
                          <a:solidFill>
                            <a:schemeClr val="accent3"/>
                          </a:solidFill>
                          <a:latin typeface="+mn-lt"/>
                        </a:rPr>
                        <a:t>Ancillary Testing</a:t>
                      </a:r>
                    </a:p>
                  </a:txBody>
                  <a:tcPr anchor="ctr"/>
                </a:tc>
                <a:extLst>
                  <a:ext uri="{0D108BD9-81ED-4DB2-BD59-A6C34878D82A}">
                    <a16:rowId xmlns:a16="http://schemas.microsoft.com/office/drawing/2014/main" val="3487532137"/>
                  </a:ext>
                </a:extLst>
              </a:tr>
              <a:tr h="69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S</a:t>
                      </a:r>
                    </a:p>
                  </a:txBody>
                  <a:tcPr anchor="ctr"/>
                </a:tc>
                <a:tc>
                  <a:txBody>
                    <a:bodyPr/>
                    <a:lstStyle/>
                    <a:p>
                      <a:pPr algn="l"/>
                      <a:r>
                        <a:rPr lang="en-US" sz="800" b="1" dirty="0">
                          <a:latin typeface="+mn-lt"/>
                        </a:rPr>
                        <a:t>Human Rights Campaign</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latin typeface="+mn-lt"/>
                          <a:ea typeface="+mn-ea"/>
                          <a:cs typeface="+mn-cs"/>
                        </a:rPr>
                        <a:t>This score examines how inclusive municipal laws, policies, and services are of LGBTQ+ people who live and work there. Counties are rated based on non-discrimination laws, the municipality as an employer, municipal services, law enforcement and leadership on LGBTQ+ equality.</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800" dirty="0">
                          <a:latin typeface="+mn-lt"/>
                        </a:rPr>
                        <a:t>States with relatively higher score on human rights should result in better returns with direct societal outcome. Since the score measures policies, it’s a direct ESG measure for MUNIs. </a:t>
                      </a:r>
                    </a:p>
                  </a:txBody>
                  <a:tcPr anchor="ctr"/>
                </a:tc>
                <a:tc>
                  <a:txBody>
                    <a:bodyPr/>
                    <a:lstStyle/>
                    <a:p>
                      <a:pPr marL="0" indent="0" algn="l">
                        <a:buFont typeface="Arial" panose="020B0604020202020204" pitchFamily="34" charset="0"/>
                        <a:buNone/>
                      </a:pPr>
                      <a:r>
                        <a:rPr lang="en-US" sz="800" dirty="0">
                          <a:latin typeface="+mn-lt"/>
                        </a:rPr>
                        <a:t>Annual starting 2021</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Social Score Uplift</a:t>
                      </a:r>
                    </a:p>
                    <a:p>
                      <a:pPr marL="171450" indent="-171450" algn="l">
                        <a:buFont typeface="Arial" panose="020B0604020202020204" pitchFamily="34" charset="0"/>
                        <a:buChar char="•"/>
                      </a:pPr>
                      <a:r>
                        <a:rPr lang="en-US" sz="800" b="1" dirty="0">
                          <a:solidFill>
                            <a:schemeClr val="accent3"/>
                          </a:solidFill>
                          <a:latin typeface="+mn-lt"/>
                        </a:rPr>
                        <a:t>Ancillary Testing</a:t>
                      </a:r>
                    </a:p>
                    <a:p>
                      <a:pPr marL="171450" indent="-171450" algn="l">
                        <a:buFont typeface="Arial" panose="020B0604020202020204" pitchFamily="34" charset="0"/>
                        <a:buChar char="•"/>
                      </a:pPr>
                      <a:endParaRPr lang="en-US" sz="800" dirty="0">
                        <a:latin typeface="+mn-lt"/>
                      </a:endParaRPr>
                    </a:p>
                  </a:txBody>
                  <a:tcPr anchor="ctr"/>
                </a:tc>
                <a:extLst>
                  <a:ext uri="{0D108BD9-81ED-4DB2-BD59-A6C34878D82A}">
                    <a16:rowId xmlns:a16="http://schemas.microsoft.com/office/drawing/2014/main" val="2295611917"/>
                  </a:ext>
                </a:extLst>
              </a:tr>
            </a:tbl>
          </a:graphicData>
        </a:graphic>
      </p:graphicFrame>
    </p:spTree>
    <p:extLst>
      <p:ext uri="{BB962C8B-B14F-4D97-AF65-F5344CB8AC3E}">
        <p14:creationId xmlns:p14="http://schemas.microsoft.com/office/powerpoint/2010/main" val="1946520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516" y="152353"/>
            <a:ext cx="8534400" cy="594360"/>
          </a:xfrm>
        </p:spPr>
        <p:txBody>
          <a:bodyPr/>
          <a:lstStyle/>
          <a:p>
            <a:r>
              <a:rPr lang="en-US" dirty="0"/>
              <a:t>ESG Datasets</a:t>
            </a:r>
          </a:p>
        </p:txBody>
      </p:sp>
      <p:sp>
        <p:nvSpPr>
          <p:cNvPr id="2" name="Slide Number Placeholder 1">
            <a:extLst>
              <a:ext uri="{FF2B5EF4-FFF2-40B4-BE49-F238E27FC236}">
                <a16:creationId xmlns:a16="http://schemas.microsoft.com/office/drawing/2014/main" id="{C0CA11B3-603B-4777-A276-1A40D0E3179F}"/>
              </a:ext>
            </a:extLst>
          </p:cNvPr>
          <p:cNvSpPr>
            <a:spLocks noGrp="1"/>
          </p:cNvSpPr>
          <p:nvPr>
            <p:ph type="sldNum" sz="quarter" idx="18"/>
          </p:nvPr>
        </p:nvSpPr>
        <p:spPr/>
        <p:txBody>
          <a:bodyPr/>
          <a:lstStyle/>
          <a:p>
            <a:fld id="{C0531ADF-2191-45C5-9D71-08764BF86A6F}" type="slidenum">
              <a:rPr lang="en-US" smtClean="0"/>
              <a:pPr/>
              <a:t>15</a:t>
            </a:fld>
            <a:endParaRPr lang="en-US"/>
          </a:p>
        </p:txBody>
      </p:sp>
      <p:sp>
        <p:nvSpPr>
          <p:cNvPr id="3" name="Footer Placeholder 2"/>
          <p:cNvSpPr>
            <a:spLocks noGrp="1"/>
          </p:cNvSpPr>
          <p:nvPr>
            <p:ph type="ftr" sz="quarter" idx="19"/>
          </p:nvPr>
        </p:nvSpPr>
        <p:spPr>
          <a:xfrm>
            <a:off x="1600200" y="6438773"/>
            <a:ext cx="5943600" cy="411480"/>
          </a:xfrm>
        </p:spPr>
        <p:txBody>
          <a:bodyPr/>
          <a:lstStyle/>
          <a:p>
            <a:r>
              <a:rPr lang="en-US"/>
              <a:t>Limited Distribution</a:t>
            </a:r>
          </a:p>
        </p:txBody>
      </p:sp>
      <p:graphicFrame>
        <p:nvGraphicFramePr>
          <p:cNvPr id="6" name="Table 6">
            <a:extLst>
              <a:ext uri="{FF2B5EF4-FFF2-40B4-BE49-F238E27FC236}">
                <a16:creationId xmlns:a16="http://schemas.microsoft.com/office/drawing/2014/main" id="{DA3B55CF-0B9C-4424-AFD1-444F03684609}"/>
              </a:ext>
            </a:extLst>
          </p:cNvPr>
          <p:cNvGraphicFramePr>
            <a:graphicFrameLocks noGrp="1"/>
          </p:cNvGraphicFramePr>
          <p:nvPr>
            <p:extLst>
              <p:ext uri="{D42A27DB-BD31-4B8C-83A1-F6EECF244321}">
                <p14:modId xmlns:p14="http://schemas.microsoft.com/office/powerpoint/2010/main" val="3352266953"/>
              </p:ext>
            </p:extLst>
          </p:nvPr>
        </p:nvGraphicFramePr>
        <p:xfrm>
          <a:off x="180817" y="892030"/>
          <a:ext cx="8746667" cy="1909737"/>
        </p:xfrm>
        <a:graphic>
          <a:graphicData uri="http://schemas.openxmlformats.org/drawingml/2006/table">
            <a:tbl>
              <a:tblPr firstRow="1" bandRow="1">
                <a:tableStyleId>{3C2FFA5D-87B4-456A-9821-1D502468CF0F}</a:tableStyleId>
              </a:tblPr>
              <a:tblGrid>
                <a:gridCol w="664623">
                  <a:extLst>
                    <a:ext uri="{9D8B030D-6E8A-4147-A177-3AD203B41FA5}">
                      <a16:colId xmlns:a16="http://schemas.microsoft.com/office/drawing/2014/main" val="2251113886"/>
                    </a:ext>
                  </a:extLst>
                </a:gridCol>
                <a:gridCol w="1216801">
                  <a:extLst>
                    <a:ext uri="{9D8B030D-6E8A-4147-A177-3AD203B41FA5}">
                      <a16:colId xmlns:a16="http://schemas.microsoft.com/office/drawing/2014/main" val="1901887438"/>
                    </a:ext>
                  </a:extLst>
                </a:gridCol>
                <a:gridCol w="1797546">
                  <a:extLst>
                    <a:ext uri="{9D8B030D-6E8A-4147-A177-3AD203B41FA5}">
                      <a16:colId xmlns:a16="http://schemas.microsoft.com/office/drawing/2014/main" val="2924111872"/>
                    </a:ext>
                  </a:extLst>
                </a:gridCol>
                <a:gridCol w="1797546">
                  <a:extLst>
                    <a:ext uri="{9D8B030D-6E8A-4147-A177-3AD203B41FA5}">
                      <a16:colId xmlns:a16="http://schemas.microsoft.com/office/drawing/2014/main" val="2603676075"/>
                    </a:ext>
                  </a:extLst>
                </a:gridCol>
                <a:gridCol w="1827125">
                  <a:extLst>
                    <a:ext uri="{9D8B030D-6E8A-4147-A177-3AD203B41FA5}">
                      <a16:colId xmlns:a16="http://schemas.microsoft.com/office/drawing/2014/main" val="2003737350"/>
                    </a:ext>
                  </a:extLst>
                </a:gridCol>
                <a:gridCol w="1443026">
                  <a:extLst>
                    <a:ext uri="{9D8B030D-6E8A-4147-A177-3AD203B41FA5}">
                      <a16:colId xmlns:a16="http://schemas.microsoft.com/office/drawing/2014/main" val="1923911676"/>
                    </a:ext>
                  </a:extLst>
                </a:gridCol>
              </a:tblGrid>
              <a:tr h="308550">
                <a:tc>
                  <a:txBody>
                    <a:bodyPr/>
                    <a:lstStyle/>
                    <a:p>
                      <a:pPr algn="ctr"/>
                      <a:r>
                        <a:rPr lang="en-US" sz="1000" dirty="0">
                          <a:latin typeface="+mn-lt"/>
                        </a:rPr>
                        <a:t>ESG Pillar</a:t>
                      </a:r>
                    </a:p>
                  </a:txBody>
                  <a:tcPr/>
                </a:tc>
                <a:tc>
                  <a:txBody>
                    <a:bodyPr/>
                    <a:lstStyle/>
                    <a:p>
                      <a:pPr algn="ctr"/>
                      <a:r>
                        <a:rPr lang="en-US" sz="1000" dirty="0">
                          <a:latin typeface="+mn-lt"/>
                        </a:rPr>
                        <a:t>Dataset(s)</a:t>
                      </a:r>
                    </a:p>
                  </a:txBody>
                  <a:tcPr/>
                </a:tc>
                <a:tc>
                  <a:txBody>
                    <a:bodyPr/>
                    <a:lstStyle/>
                    <a:p>
                      <a:pPr algn="ctr"/>
                      <a:r>
                        <a:rPr lang="en-US" sz="1000" dirty="0">
                          <a:latin typeface="+mn-lt"/>
                        </a:rPr>
                        <a:t>Description</a:t>
                      </a:r>
                    </a:p>
                  </a:txBody>
                  <a:tcPr/>
                </a:tc>
                <a:tc>
                  <a:txBody>
                    <a:bodyPr/>
                    <a:lstStyle/>
                    <a:p>
                      <a:pPr algn="ctr"/>
                      <a:r>
                        <a:rPr lang="en-US" sz="1000" dirty="0">
                          <a:latin typeface="+mn-lt"/>
                        </a:rPr>
                        <a:t>Sensibility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mn-lt"/>
                        </a:rPr>
                        <a:t>Period Range</a:t>
                      </a:r>
                    </a:p>
                  </a:txBody>
                  <a:tcPr/>
                </a:tc>
                <a:tc>
                  <a:txBody>
                    <a:bodyPr/>
                    <a:lstStyle/>
                    <a:p>
                      <a:pPr algn="ctr"/>
                      <a:r>
                        <a:rPr lang="en-US" sz="1000" dirty="0">
                          <a:latin typeface="+mn-lt"/>
                        </a:rPr>
                        <a:t>Use(s)</a:t>
                      </a:r>
                    </a:p>
                  </a:txBody>
                  <a:tcPr/>
                </a:tc>
                <a:extLst>
                  <a:ext uri="{0D108BD9-81ED-4DB2-BD59-A6C34878D82A}">
                    <a16:rowId xmlns:a16="http://schemas.microsoft.com/office/drawing/2014/main" val="43025866"/>
                  </a:ext>
                </a:extLst>
              </a:tr>
              <a:tr h="69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G</a:t>
                      </a:r>
                    </a:p>
                  </a:txBody>
                  <a:tcPr anchor="ctr"/>
                </a:tc>
                <a:tc>
                  <a:txBody>
                    <a:bodyPr/>
                    <a:lstStyle/>
                    <a:p>
                      <a:pPr algn="l"/>
                      <a:r>
                        <a:rPr lang="en-US" sz="800" b="1" dirty="0" err="1">
                          <a:latin typeface="+mn-lt"/>
                        </a:rPr>
                        <a:t>BitSight</a:t>
                      </a:r>
                      <a:endParaRPr lang="en-US" sz="800" b="1" dirty="0">
                        <a:latin typeface="+mn-lt"/>
                      </a:endParaRPr>
                    </a:p>
                  </a:txBody>
                  <a:tcPr anchor="ctr"/>
                </a:tc>
                <a:tc>
                  <a:txBody>
                    <a:bodyPr/>
                    <a:lstStyle/>
                    <a:p>
                      <a:pPr marL="0" indent="0" algn="l">
                        <a:buFont typeface="Arial" panose="020B0604020202020204" pitchFamily="34" charset="0"/>
                        <a:buNone/>
                      </a:pPr>
                      <a:r>
                        <a:rPr lang="en-US" sz="800" b="0" dirty="0">
                          <a:solidFill>
                            <a:schemeClr val="tx1"/>
                          </a:solidFill>
                          <a:latin typeface="+mn-lt"/>
                        </a:rPr>
                        <a:t>Cybersecurity risk security rating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dirty="0">
                          <a:solidFill>
                            <a:schemeClr val="tx1"/>
                          </a:solidFill>
                          <a:latin typeface="+mn-lt"/>
                        </a:rPr>
                        <a:t>A higher cybersecurity rating signifies better governance on a state and obligor level</a:t>
                      </a:r>
                    </a:p>
                  </a:txBody>
                  <a:tcPr anchor="ctr"/>
                </a:tc>
                <a:tc>
                  <a:txBody>
                    <a:bodyPr/>
                    <a:lstStyle/>
                    <a:p>
                      <a:pPr marL="0" indent="0" algn="l">
                        <a:buFont typeface="Arial" panose="020B0604020202020204" pitchFamily="34" charset="0"/>
                        <a:buNone/>
                      </a:pPr>
                      <a:r>
                        <a:rPr lang="en-US" sz="800" dirty="0">
                          <a:latin typeface="+mn-lt"/>
                        </a:rPr>
                        <a:t>2015-2021</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Ancillary Testing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1" dirty="0">
                          <a:solidFill>
                            <a:schemeClr val="accent3"/>
                          </a:solidFill>
                          <a:latin typeface="+mn-lt"/>
                        </a:rPr>
                        <a:t>Potential Alpha Signal</a:t>
                      </a:r>
                    </a:p>
                    <a:p>
                      <a:pPr marL="0" indent="0" algn="l">
                        <a:buFont typeface="Arial" panose="020B0604020202020204" pitchFamily="34" charset="0"/>
                        <a:buNone/>
                      </a:pPr>
                      <a:endParaRPr lang="en-US" sz="800" dirty="0">
                        <a:latin typeface="+mn-lt"/>
                      </a:endParaRPr>
                    </a:p>
                  </a:txBody>
                  <a:tcPr anchor="ctr"/>
                </a:tc>
                <a:extLst>
                  <a:ext uri="{0D108BD9-81ED-4DB2-BD59-A6C34878D82A}">
                    <a16:rowId xmlns:a16="http://schemas.microsoft.com/office/drawing/2014/main" val="2651505622"/>
                  </a:ext>
                </a:extLst>
              </a:tr>
              <a:tr h="6905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G</a:t>
                      </a:r>
                    </a:p>
                  </a:txBody>
                  <a:tcPr anchor="ctr"/>
                </a:tc>
                <a:tc>
                  <a:txBody>
                    <a:bodyPr/>
                    <a:lstStyle/>
                    <a:p>
                      <a:pPr algn="l"/>
                      <a:r>
                        <a:rPr lang="en-US" sz="800" b="1" dirty="0">
                          <a:latin typeface="+mn-lt"/>
                        </a:rPr>
                        <a:t>MFRA (</a:t>
                      </a:r>
                      <a:r>
                        <a:rPr lang="en-US" sz="800" b="1" dirty="0" err="1">
                          <a:latin typeface="+mn-lt"/>
                        </a:rPr>
                        <a:t>Moodys</a:t>
                      </a:r>
                      <a:r>
                        <a:rPr lang="en-US" sz="800" b="1" dirty="0">
                          <a:latin typeface="+mn-lt"/>
                        </a:rPr>
                        <a:t>)</a:t>
                      </a:r>
                    </a:p>
                  </a:txBody>
                  <a:tcPr anchor="ctr"/>
                </a:tc>
                <a:tc>
                  <a:txBody>
                    <a:bodyPr/>
                    <a:lstStyle/>
                    <a:p>
                      <a:pPr marL="0" indent="0" algn="l">
                        <a:buFont typeface="Arial" panose="020B0604020202020204" pitchFamily="34" charset="0"/>
                        <a:buNone/>
                      </a:pPr>
                      <a:r>
                        <a:rPr lang="en-US" sz="800" kern="1200" dirty="0">
                          <a:solidFill>
                            <a:schemeClr val="tx1"/>
                          </a:solidFill>
                          <a:latin typeface="+mn-lt"/>
                          <a:ea typeface="+mn-ea"/>
                          <a:cs typeface="+mn-cs"/>
                        </a:rPr>
                        <a:t>Moody’s comprehensive database of standardized and comparable financial and operating data points on U.S. Municipal issuers across many sectors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mn-lt"/>
                        </a:rPr>
                        <a:t>Muni Bonds performing relatively good on these metrics should have better performance</a:t>
                      </a:r>
                    </a:p>
                  </a:txBody>
                  <a:tcPr anchor="ctr"/>
                </a:tc>
                <a:tc>
                  <a:txBody>
                    <a:bodyPr/>
                    <a:lstStyle/>
                    <a:p>
                      <a:pPr marL="0" indent="0" algn="l">
                        <a:buFont typeface="Arial" panose="020B0604020202020204" pitchFamily="34" charset="0"/>
                        <a:buNone/>
                      </a:pPr>
                      <a:r>
                        <a:rPr lang="en-US" sz="800" dirty="0">
                          <a:latin typeface="+mn-lt"/>
                        </a:rPr>
                        <a:t>2008-2021</a:t>
                      </a:r>
                    </a:p>
                    <a:p>
                      <a:pPr marL="0" indent="0" algn="l">
                        <a:buFont typeface="Arial" panose="020B0604020202020204" pitchFamily="34" charset="0"/>
                        <a:buNone/>
                      </a:pPr>
                      <a:r>
                        <a:rPr lang="en-US" sz="800" dirty="0">
                          <a:latin typeface="+mn-lt"/>
                        </a:rPr>
                        <a:t>Highly skewed datapoints</a:t>
                      </a:r>
                    </a:p>
                  </a:txBody>
                  <a:tcPr anchor="ctr"/>
                </a:tc>
                <a:tc>
                  <a:txBody>
                    <a:bodyPr/>
                    <a:lstStyle/>
                    <a:p>
                      <a:pPr marL="171450" indent="-171450" algn="l">
                        <a:buFont typeface="Arial" panose="020B0604020202020204" pitchFamily="34" charset="0"/>
                        <a:buChar char="•"/>
                      </a:pPr>
                      <a:r>
                        <a:rPr lang="en-US" sz="800" b="1" dirty="0">
                          <a:solidFill>
                            <a:schemeClr val="accent3"/>
                          </a:solidFill>
                          <a:latin typeface="+mn-lt"/>
                        </a:rPr>
                        <a:t>Ancillary Testing</a:t>
                      </a:r>
                    </a:p>
                    <a:p>
                      <a:pPr marL="171450" indent="-171450" algn="l">
                        <a:buFont typeface="Arial" panose="020B0604020202020204" pitchFamily="34" charset="0"/>
                        <a:buChar char="•"/>
                      </a:pPr>
                      <a:r>
                        <a:rPr lang="en-US" sz="800" b="1" dirty="0">
                          <a:solidFill>
                            <a:schemeClr val="accent3"/>
                          </a:solidFill>
                          <a:latin typeface="+mn-lt"/>
                        </a:rPr>
                        <a:t>Potential Alpha Signal</a:t>
                      </a:r>
                    </a:p>
                  </a:txBody>
                  <a:tcPr anchor="ctr"/>
                </a:tc>
                <a:extLst>
                  <a:ext uri="{0D108BD9-81ED-4DB2-BD59-A6C34878D82A}">
                    <a16:rowId xmlns:a16="http://schemas.microsoft.com/office/drawing/2014/main" val="1539504945"/>
                  </a:ext>
                </a:extLst>
              </a:tr>
            </a:tbl>
          </a:graphicData>
        </a:graphic>
      </p:graphicFrame>
    </p:spTree>
    <p:extLst>
      <p:ext uri="{BB962C8B-B14F-4D97-AF65-F5344CB8AC3E}">
        <p14:creationId xmlns:p14="http://schemas.microsoft.com/office/powerpoint/2010/main" val="1199140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51EB7-FD5D-423A-894E-78E606596303}"/>
              </a:ext>
            </a:extLst>
          </p:cNvPr>
          <p:cNvSpPr>
            <a:spLocks noGrp="1"/>
          </p:cNvSpPr>
          <p:nvPr>
            <p:ph type="title"/>
          </p:nvPr>
        </p:nvSpPr>
        <p:spPr/>
        <p:txBody>
          <a:bodyPr/>
          <a:lstStyle/>
          <a:p>
            <a:r>
              <a:rPr lang="en-US" dirty="0"/>
              <a:t>ESG Insights</a:t>
            </a:r>
          </a:p>
        </p:txBody>
      </p:sp>
      <p:sp>
        <p:nvSpPr>
          <p:cNvPr id="3" name="Slide Number Placeholder 2">
            <a:extLst>
              <a:ext uri="{FF2B5EF4-FFF2-40B4-BE49-F238E27FC236}">
                <a16:creationId xmlns:a16="http://schemas.microsoft.com/office/drawing/2014/main" id="{EB60A2AD-5B25-4729-8722-AC5FCE69FED8}"/>
              </a:ext>
            </a:extLst>
          </p:cNvPr>
          <p:cNvSpPr>
            <a:spLocks noGrp="1"/>
          </p:cNvSpPr>
          <p:nvPr>
            <p:ph type="sldNum" sz="quarter" idx="4294967295"/>
          </p:nvPr>
        </p:nvSpPr>
        <p:spPr>
          <a:xfrm>
            <a:off x="8732838" y="6446838"/>
            <a:ext cx="411162" cy="411162"/>
          </a:xfrm>
        </p:spPr>
        <p:txBody>
          <a:bodyPr/>
          <a:lstStyle/>
          <a:p>
            <a:fld id="{C0531ADF-2191-45C5-9D71-08764BF86A6F}" type="slidenum">
              <a:rPr lang="en-US" smtClean="0"/>
              <a:pPr/>
              <a:t>16</a:t>
            </a:fld>
            <a:endParaRPr lang="en-US"/>
          </a:p>
        </p:txBody>
      </p:sp>
      <p:sp>
        <p:nvSpPr>
          <p:cNvPr id="5" name="Footer Placeholder 4">
            <a:extLst>
              <a:ext uri="{FF2B5EF4-FFF2-40B4-BE49-F238E27FC236}">
                <a16:creationId xmlns:a16="http://schemas.microsoft.com/office/drawing/2014/main" id="{900DC0C1-124F-441E-B6F6-A46DD6BCDD85}"/>
              </a:ext>
            </a:extLst>
          </p:cNvPr>
          <p:cNvSpPr>
            <a:spLocks noGrp="1"/>
          </p:cNvSpPr>
          <p:nvPr>
            <p:ph type="ftr" sz="quarter" idx="4294967295"/>
          </p:nvPr>
        </p:nvSpPr>
        <p:spPr>
          <a:xfrm>
            <a:off x="0" y="6446838"/>
            <a:ext cx="5943600" cy="411162"/>
          </a:xfrm>
        </p:spPr>
        <p:txBody>
          <a:bodyPr/>
          <a:lstStyle/>
          <a:p>
            <a:r>
              <a:rPr lang="en-US"/>
              <a:t>Limited Distribution</a:t>
            </a:r>
          </a:p>
        </p:txBody>
      </p:sp>
    </p:spTree>
    <p:extLst>
      <p:ext uri="{BB962C8B-B14F-4D97-AF65-F5344CB8AC3E}">
        <p14:creationId xmlns:p14="http://schemas.microsoft.com/office/powerpoint/2010/main" val="9197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E5D31-E21A-4A3B-8BAE-32FC35ACAFA3}"/>
              </a:ext>
            </a:extLst>
          </p:cNvPr>
          <p:cNvSpPr>
            <a:spLocks noGrp="1"/>
          </p:cNvSpPr>
          <p:nvPr>
            <p:ph type="title"/>
          </p:nvPr>
        </p:nvSpPr>
        <p:spPr/>
        <p:txBody>
          <a:bodyPr/>
          <a:lstStyle/>
          <a:p>
            <a:r>
              <a:rPr lang="en-US" dirty="0"/>
              <a:t>Clarity AI ESG Scores</a:t>
            </a:r>
          </a:p>
        </p:txBody>
      </p:sp>
      <p:sp>
        <p:nvSpPr>
          <p:cNvPr id="3" name="Slide Number Placeholder 2">
            <a:extLst>
              <a:ext uri="{FF2B5EF4-FFF2-40B4-BE49-F238E27FC236}">
                <a16:creationId xmlns:a16="http://schemas.microsoft.com/office/drawing/2014/main" id="{E1FD63B0-1555-421A-80E2-11FE127A9055}"/>
              </a:ext>
            </a:extLst>
          </p:cNvPr>
          <p:cNvSpPr>
            <a:spLocks noGrp="1"/>
          </p:cNvSpPr>
          <p:nvPr>
            <p:ph type="sldNum" sz="quarter" idx="13"/>
          </p:nvPr>
        </p:nvSpPr>
        <p:spPr/>
        <p:txBody>
          <a:bodyPr/>
          <a:lstStyle/>
          <a:p>
            <a:fld id="{C0531ADF-2191-45C5-9D71-08764BF86A6F}" type="slidenum">
              <a:rPr lang="en-US" smtClean="0"/>
              <a:pPr/>
              <a:t>17</a:t>
            </a:fld>
            <a:endParaRPr lang="en-US"/>
          </a:p>
        </p:txBody>
      </p:sp>
      <p:sp>
        <p:nvSpPr>
          <p:cNvPr id="4" name="Text Placeholder 3">
            <a:extLst>
              <a:ext uri="{FF2B5EF4-FFF2-40B4-BE49-F238E27FC236}">
                <a16:creationId xmlns:a16="http://schemas.microsoft.com/office/drawing/2014/main" id="{D543B0C3-4D21-4567-A962-44B7D584F560}"/>
              </a:ext>
            </a:extLst>
          </p:cNvPr>
          <p:cNvSpPr>
            <a:spLocks noGrp="1"/>
          </p:cNvSpPr>
          <p:nvPr>
            <p:ph type="body" sz="quarter" idx="15"/>
          </p:nvPr>
        </p:nvSpPr>
        <p:spPr>
          <a:xfrm>
            <a:off x="6337493" y="1012756"/>
            <a:ext cx="2501704" cy="4712208"/>
          </a:xfrm>
        </p:spPr>
        <p:txBody>
          <a:bodyPr/>
          <a:lstStyle/>
          <a:p>
            <a:pPr marL="285750" indent="-285750">
              <a:buFont typeface="Arial" panose="020B0604020202020204" pitchFamily="34" charset="0"/>
              <a:buChar char="•"/>
            </a:pPr>
            <a:r>
              <a:rPr lang="en-US" dirty="0"/>
              <a:t>Blackrock recently acquired Clarity AI which covers Corporates and Sovereigns.  </a:t>
            </a:r>
          </a:p>
          <a:p>
            <a:pPr marL="285750" indent="-285750">
              <a:buFont typeface="Arial" panose="020B0604020202020204" pitchFamily="34" charset="0"/>
              <a:buChar char="•"/>
            </a:pPr>
            <a:r>
              <a:rPr lang="en-US" dirty="0"/>
              <a:t>Similar to MSCI, Clarity AI rates all issuers on three pillars and 8 sub- pillars.</a:t>
            </a:r>
          </a:p>
          <a:p>
            <a:pPr marL="285750" indent="-285750">
              <a:buFont typeface="Arial" panose="020B0604020202020204" pitchFamily="34" charset="0"/>
              <a:buChar char="•"/>
            </a:pPr>
            <a:r>
              <a:rPr lang="en-US" dirty="0"/>
              <a:t>Currently only covers US States.</a:t>
            </a:r>
          </a:p>
          <a:p>
            <a:pPr marL="285750" indent="-285750">
              <a:buFont typeface="Arial" panose="020B0604020202020204" pitchFamily="34" charset="0"/>
              <a:buChar char="•"/>
            </a:pPr>
            <a:r>
              <a:rPr lang="en-US" dirty="0"/>
              <a:t>We aim to use it for ESG risk reporting and as an uplift constraint.</a:t>
            </a:r>
          </a:p>
        </p:txBody>
      </p:sp>
      <p:sp>
        <p:nvSpPr>
          <p:cNvPr id="5" name="Footer Placeholder 4">
            <a:extLst>
              <a:ext uri="{FF2B5EF4-FFF2-40B4-BE49-F238E27FC236}">
                <a16:creationId xmlns:a16="http://schemas.microsoft.com/office/drawing/2014/main" id="{F0554C04-3142-4557-9610-D7F38AFFBF1C}"/>
              </a:ext>
            </a:extLst>
          </p:cNvPr>
          <p:cNvSpPr>
            <a:spLocks noGrp="1"/>
          </p:cNvSpPr>
          <p:nvPr>
            <p:ph type="ftr" sz="quarter" idx="14"/>
          </p:nvPr>
        </p:nvSpPr>
        <p:spPr/>
        <p:txBody>
          <a:bodyPr/>
          <a:lstStyle/>
          <a:p>
            <a:r>
              <a:rPr lang="en-US"/>
              <a:t>Limited Distribution</a:t>
            </a:r>
          </a:p>
        </p:txBody>
      </p:sp>
      <p:pic>
        <p:nvPicPr>
          <p:cNvPr id="7" name="Picture 6">
            <a:extLst>
              <a:ext uri="{FF2B5EF4-FFF2-40B4-BE49-F238E27FC236}">
                <a16:creationId xmlns:a16="http://schemas.microsoft.com/office/drawing/2014/main" id="{062D5F87-82CB-40D7-8AB9-556955E50483}"/>
              </a:ext>
            </a:extLst>
          </p:cNvPr>
          <p:cNvPicPr>
            <a:picLocks noChangeAspect="1"/>
          </p:cNvPicPr>
          <p:nvPr/>
        </p:nvPicPr>
        <p:blipFill>
          <a:blip r:embed="rId2"/>
          <a:stretch>
            <a:fillRect/>
          </a:stretch>
        </p:blipFill>
        <p:spPr>
          <a:xfrm>
            <a:off x="304799" y="1012756"/>
            <a:ext cx="5838494" cy="4731287"/>
          </a:xfrm>
          <a:prstGeom prst="rect">
            <a:avLst/>
          </a:prstGeom>
        </p:spPr>
      </p:pic>
    </p:spTree>
    <p:extLst>
      <p:ext uri="{BB962C8B-B14F-4D97-AF65-F5344CB8AC3E}">
        <p14:creationId xmlns:p14="http://schemas.microsoft.com/office/powerpoint/2010/main" val="3546459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EPA - % Green Energy Production</a:t>
            </a:r>
          </a:p>
        </p:txBody>
      </p:sp>
      <p:sp>
        <p:nvSpPr>
          <p:cNvPr id="3" name="Slide Number Placeholder 2"/>
          <p:cNvSpPr>
            <a:spLocks noGrp="1"/>
          </p:cNvSpPr>
          <p:nvPr>
            <p:ph type="sldNum" sz="quarter" idx="13"/>
          </p:nvPr>
        </p:nvSpPr>
        <p:spPr/>
        <p:txBody>
          <a:bodyPr/>
          <a:lstStyle/>
          <a:p>
            <a:fld id="{C0531ADF-2191-45C5-9D71-08764BF86A6F}" type="slidenum">
              <a:rPr lang="en-US" smtClean="0"/>
              <a:pPr/>
              <a:t>18</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 name="Picture 9">
            <a:extLst>
              <a:ext uri="{FF2B5EF4-FFF2-40B4-BE49-F238E27FC236}">
                <a16:creationId xmlns:a16="http://schemas.microsoft.com/office/drawing/2014/main" id="{7DCEE742-EE26-402E-947C-BDDAAAB745B6}"/>
              </a:ext>
            </a:extLst>
          </p:cNvPr>
          <p:cNvPicPr/>
          <p:nvPr/>
        </p:nvPicPr>
        <p:blipFill>
          <a:blip r:embed="rId2"/>
          <a:stretch>
            <a:fillRect/>
          </a:stretch>
        </p:blipFill>
        <p:spPr>
          <a:xfrm>
            <a:off x="267911" y="2121914"/>
            <a:ext cx="2484527" cy="1685492"/>
          </a:xfrm>
          <a:prstGeom prst="rect">
            <a:avLst/>
          </a:prstGeom>
        </p:spPr>
      </p:pic>
      <p:pic>
        <p:nvPicPr>
          <p:cNvPr id="11" name="Picture 10">
            <a:extLst>
              <a:ext uri="{FF2B5EF4-FFF2-40B4-BE49-F238E27FC236}">
                <a16:creationId xmlns:a16="http://schemas.microsoft.com/office/drawing/2014/main" id="{049FDDAC-239B-4F9C-BCE2-6223D58D2EB5}"/>
              </a:ext>
            </a:extLst>
          </p:cNvPr>
          <p:cNvPicPr/>
          <p:nvPr/>
        </p:nvPicPr>
        <p:blipFill>
          <a:blip r:embed="rId3"/>
          <a:stretch>
            <a:fillRect/>
          </a:stretch>
        </p:blipFill>
        <p:spPr>
          <a:xfrm>
            <a:off x="2878683" y="2121914"/>
            <a:ext cx="2411423" cy="1685492"/>
          </a:xfrm>
          <a:prstGeom prst="rect">
            <a:avLst/>
          </a:prstGeom>
        </p:spPr>
      </p:pic>
      <p:pic>
        <p:nvPicPr>
          <p:cNvPr id="12" name="Picture 11">
            <a:extLst>
              <a:ext uri="{FF2B5EF4-FFF2-40B4-BE49-F238E27FC236}">
                <a16:creationId xmlns:a16="http://schemas.microsoft.com/office/drawing/2014/main" id="{DFA00FBE-060B-427B-9297-2C888FA56574}"/>
              </a:ext>
            </a:extLst>
          </p:cNvPr>
          <p:cNvPicPr/>
          <p:nvPr/>
        </p:nvPicPr>
        <p:blipFill>
          <a:blip r:embed="rId4"/>
          <a:stretch>
            <a:fillRect/>
          </a:stretch>
        </p:blipFill>
        <p:spPr>
          <a:xfrm>
            <a:off x="171084" y="3971689"/>
            <a:ext cx="2484527" cy="1812298"/>
          </a:xfrm>
          <a:prstGeom prst="rect">
            <a:avLst/>
          </a:prstGeom>
        </p:spPr>
      </p:pic>
      <p:pic>
        <p:nvPicPr>
          <p:cNvPr id="14" name="Picture 13">
            <a:extLst>
              <a:ext uri="{FF2B5EF4-FFF2-40B4-BE49-F238E27FC236}">
                <a16:creationId xmlns:a16="http://schemas.microsoft.com/office/drawing/2014/main" id="{88B14762-48C8-4C85-A575-732ED9A2E19F}"/>
              </a:ext>
            </a:extLst>
          </p:cNvPr>
          <p:cNvPicPr/>
          <p:nvPr/>
        </p:nvPicPr>
        <p:blipFill>
          <a:blip r:embed="rId5"/>
          <a:stretch>
            <a:fillRect/>
          </a:stretch>
        </p:blipFill>
        <p:spPr>
          <a:xfrm>
            <a:off x="2992583" y="3946433"/>
            <a:ext cx="2508250" cy="1837553"/>
          </a:xfrm>
          <a:prstGeom prst="rect">
            <a:avLst/>
          </a:prstGeom>
        </p:spPr>
      </p:pic>
      <p:pic>
        <p:nvPicPr>
          <p:cNvPr id="18" name="Picture 17">
            <a:extLst>
              <a:ext uri="{FF2B5EF4-FFF2-40B4-BE49-F238E27FC236}">
                <a16:creationId xmlns:a16="http://schemas.microsoft.com/office/drawing/2014/main" id="{7ACC0621-53A3-49FA-842E-DA794CE26BBE}"/>
              </a:ext>
            </a:extLst>
          </p:cNvPr>
          <p:cNvPicPr/>
          <p:nvPr/>
        </p:nvPicPr>
        <p:blipFill>
          <a:blip r:embed="rId6"/>
          <a:stretch>
            <a:fillRect/>
          </a:stretch>
        </p:blipFill>
        <p:spPr>
          <a:xfrm>
            <a:off x="6147987" y="2026166"/>
            <a:ext cx="2567125" cy="1876987"/>
          </a:xfrm>
          <a:prstGeom prst="rect">
            <a:avLst/>
          </a:prstGeom>
        </p:spPr>
      </p:pic>
      <p:pic>
        <p:nvPicPr>
          <p:cNvPr id="19" name="Picture 18">
            <a:extLst>
              <a:ext uri="{FF2B5EF4-FFF2-40B4-BE49-F238E27FC236}">
                <a16:creationId xmlns:a16="http://schemas.microsoft.com/office/drawing/2014/main" id="{B25770FF-63F4-4109-87AC-5E5BF7A4E659}"/>
              </a:ext>
            </a:extLst>
          </p:cNvPr>
          <p:cNvPicPr/>
          <p:nvPr/>
        </p:nvPicPr>
        <p:blipFill>
          <a:blip r:embed="rId7"/>
          <a:stretch>
            <a:fillRect/>
          </a:stretch>
        </p:blipFill>
        <p:spPr>
          <a:xfrm>
            <a:off x="6147986" y="3980083"/>
            <a:ext cx="2504283" cy="1876987"/>
          </a:xfrm>
          <a:prstGeom prst="rect">
            <a:avLst/>
          </a:prstGeom>
        </p:spPr>
      </p:pic>
      <p:graphicFrame>
        <p:nvGraphicFramePr>
          <p:cNvPr id="15" name="Table 14">
            <a:extLst>
              <a:ext uri="{FF2B5EF4-FFF2-40B4-BE49-F238E27FC236}">
                <a16:creationId xmlns:a16="http://schemas.microsoft.com/office/drawing/2014/main" id="{C1FAB187-A125-467A-BA68-3311D8D3524F}"/>
              </a:ext>
            </a:extLst>
          </p:cNvPr>
          <p:cNvGraphicFramePr>
            <a:graphicFrameLocks noGrp="1"/>
          </p:cNvGraphicFramePr>
          <p:nvPr>
            <p:extLst>
              <p:ext uri="{D42A27DB-BD31-4B8C-83A1-F6EECF244321}">
                <p14:modId xmlns:p14="http://schemas.microsoft.com/office/powerpoint/2010/main" val="324328404"/>
              </p:ext>
            </p:extLst>
          </p:nvPr>
        </p:nvGraphicFramePr>
        <p:xfrm>
          <a:off x="473881" y="850593"/>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Higher score states tend shows preference towards Increasing Green Production and hence act as a direct Environment Impact measure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 Renewable Energy Production/Total Energy Production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Can be used as ancillary for policy signal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241614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EPA - % Green Energy Consumption</a:t>
            </a:r>
          </a:p>
        </p:txBody>
      </p:sp>
      <p:sp>
        <p:nvSpPr>
          <p:cNvPr id="3" name="Slide Number Placeholder 2"/>
          <p:cNvSpPr>
            <a:spLocks noGrp="1"/>
          </p:cNvSpPr>
          <p:nvPr>
            <p:ph type="sldNum" sz="quarter" idx="13"/>
          </p:nvPr>
        </p:nvSpPr>
        <p:spPr/>
        <p:txBody>
          <a:bodyPr/>
          <a:lstStyle/>
          <a:p>
            <a:fld id="{C0531ADF-2191-45C5-9D71-08764BF86A6F}" type="slidenum">
              <a:rPr lang="en-US" smtClean="0"/>
              <a:pPr/>
              <a:t>19</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 name="Picture 9">
            <a:extLst>
              <a:ext uri="{FF2B5EF4-FFF2-40B4-BE49-F238E27FC236}">
                <a16:creationId xmlns:a16="http://schemas.microsoft.com/office/drawing/2014/main" id="{B0815CDD-F0DC-40D1-A232-69526D0A47C5}"/>
              </a:ext>
            </a:extLst>
          </p:cNvPr>
          <p:cNvPicPr/>
          <p:nvPr/>
        </p:nvPicPr>
        <p:blipFill>
          <a:blip r:embed="rId2"/>
          <a:stretch>
            <a:fillRect/>
          </a:stretch>
        </p:blipFill>
        <p:spPr>
          <a:xfrm>
            <a:off x="6205493" y="1510622"/>
            <a:ext cx="2509618" cy="2160694"/>
          </a:xfrm>
          <a:prstGeom prst="rect">
            <a:avLst/>
          </a:prstGeom>
        </p:spPr>
      </p:pic>
      <p:pic>
        <p:nvPicPr>
          <p:cNvPr id="11" name="Picture 10">
            <a:extLst>
              <a:ext uri="{FF2B5EF4-FFF2-40B4-BE49-F238E27FC236}">
                <a16:creationId xmlns:a16="http://schemas.microsoft.com/office/drawing/2014/main" id="{1AAC1DD8-5A9F-4894-B3D1-E508B5693D5B}"/>
              </a:ext>
            </a:extLst>
          </p:cNvPr>
          <p:cNvPicPr/>
          <p:nvPr/>
        </p:nvPicPr>
        <p:blipFill>
          <a:blip r:embed="rId3"/>
          <a:stretch>
            <a:fillRect/>
          </a:stretch>
        </p:blipFill>
        <p:spPr>
          <a:xfrm>
            <a:off x="6236117" y="3796111"/>
            <a:ext cx="2509618" cy="2545007"/>
          </a:xfrm>
          <a:prstGeom prst="rect">
            <a:avLst/>
          </a:prstGeom>
        </p:spPr>
      </p:pic>
      <p:pic>
        <p:nvPicPr>
          <p:cNvPr id="12" name="Picture 11">
            <a:extLst>
              <a:ext uri="{FF2B5EF4-FFF2-40B4-BE49-F238E27FC236}">
                <a16:creationId xmlns:a16="http://schemas.microsoft.com/office/drawing/2014/main" id="{A3C0CDF4-1D16-42EC-81F1-FF35B9934E1A}"/>
              </a:ext>
            </a:extLst>
          </p:cNvPr>
          <p:cNvPicPr/>
          <p:nvPr/>
        </p:nvPicPr>
        <p:blipFill>
          <a:blip r:embed="rId4"/>
          <a:stretch>
            <a:fillRect/>
          </a:stretch>
        </p:blipFill>
        <p:spPr>
          <a:xfrm>
            <a:off x="179116" y="1960403"/>
            <a:ext cx="2633708" cy="1909633"/>
          </a:xfrm>
          <a:prstGeom prst="rect">
            <a:avLst/>
          </a:prstGeom>
        </p:spPr>
      </p:pic>
      <p:pic>
        <p:nvPicPr>
          <p:cNvPr id="14" name="Picture 13">
            <a:extLst>
              <a:ext uri="{FF2B5EF4-FFF2-40B4-BE49-F238E27FC236}">
                <a16:creationId xmlns:a16="http://schemas.microsoft.com/office/drawing/2014/main" id="{291663F7-86DE-4A12-89A0-50911AC1BAF1}"/>
              </a:ext>
            </a:extLst>
          </p:cNvPr>
          <p:cNvPicPr/>
          <p:nvPr/>
        </p:nvPicPr>
        <p:blipFill>
          <a:blip r:embed="rId5"/>
          <a:stretch>
            <a:fillRect/>
          </a:stretch>
        </p:blipFill>
        <p:spPr>
          <a:xfrm>
            <a:off x="2938508" y="2008467"/>
            <a:ext cx="2834219" cy="1861569"/>
          </a:xfrm>
          <a:prstGeom prst="rect">
            <a:avLst/>
          </a:prstGeom>
        </p:spPr>
      </p:pic>
      <p:pic>
        <p:nvPicPr>
          <p:cNvPr id="15" name="Picture 14">
            <a:extLst>
              <a:ext uri="{FF2B5EF4-FFF2-40B4-BE49-F238E27FC236}">
                <a16:creationId xmlns:a16="http://schemas.microsoft.com/office/drawing/2014/main" id="{C037AD86-28CA-43DB-BFB0-41A80A308BFD}"/>
              </a:ext>
            </a:extLst>
          </p:cNvPr>
          <p:cNvPicPr/>
          <p:nvPr/>
        </p:nvPicPr>
        <p:blipFill>
          <a:blip r:embed="rId6"/>
          <a:stretch>
            <a:fillRect/>
          </a:stretch>
        </p:blipFill>
        <p:spPr>
          <a:xfrm>
            <a:off x="179116" y="3946966"/>
            <a:ext cx="2633708" cy="1909633"/>
          </a:xfrm>
          <a:prstGeom prst="rect">
            <a:avLst/>
          </a:prstGeom>
        </p:spPr>
      </p:pic>
      <p:pic>
        <p:nvPicPr>
          <p:cNvPr id="18" name="Picture 17">
            <a:extLst>
              <a:ext uri="{FF2B5EF4-FFF2-40B4-BE49-F238E27FC236}">
                <a16:creationId xmlns:a16="http://schemas.microsoft.com/office/drawing/2014/main" id="{1203A9F9-0E19-4D17-AF44-169F0F01D590}"/>
              </a:ext>
            </a:extLst>
          </p:cNvPr>
          <p:cNvPicPr/>
          <p:nvPr/>
        </p:nvPicPr>
        <p:blipFill>
          <a:blip r:embed="rId7"/>
          <a:stretch>
            <a:fillRect/>
          </a:stretch>
        </p:blipFill>
        <p:spPr>
          <a:xfrm>
            <a:off x="3088549" y="3928459"/>
            <a:ext cx="2684178" cy="1909632"/>
          </a:xfrm>
          <a:prstGeom prst="rect">
            <a:avLst/>
          </a:prstGeom>
        </p:spPr>
      </p:pic>
      <p:graphicFrame>
        <p:nvGraphicFramePr>
          <p:cNvPr id="16" name="Table 15">
            <a:extLst>
              <a:ext uri="{FF2B5EF4-FFF2-40B4-BE49-F238E27FC236}">
                <a16:creationId xmlns:a16="http://schemas.microsoft.com/office/drawing/2014/main" id="{99CBABCC-550C-4F8A-879F-8D65403C95DF}"/>
              </a:ext>
            </a:extLst>
          </p:cNvPr>
          <p:cNvGraphicFramePr>
            <a:graphicFrameLocks noGrp="1"/>
          </p:cNvGraphicFramePr>
          <p:nvPr>
            <p:extLst>
              <p:ext uri="{D42A27DB-BD31-4B8C-83A1-F6EECF244321}">
                <p14:modId xmlns:p14="http://schemas.microsoft.com/office/powerpoint/2010/main" val="416845331"/>
              </p:ext>
            </p:extLst>
          </p:nvPr>
        </p:nvGraphicFramePr>
        <p:xfrm>
          <a:off x="454841" y="781907"/>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mn-lt"/>
                          <a:cs typeface="Times New Roman" panose="02020603050405020304" pitchFamily="18" charset="0"/>
                          <a:sym typeface="Wingdings"/>
                        </a:rPr>
                        <a:t>Sensibility </a:t>
                      </a:r>
                      <a:endPar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Higher score states tend shows preference towards Increasing Green Consumption and hence act as a direct Environment Impact measure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mn-lt"/>
                          <a:cs typeface="Times New Roman" panose="02020603050405020304" pitchFamily="18" charset="0"/>
                          <a:sym typeface="Wingdings"/>
                        </a:rPr>
                        <a:t>Signal Construction</a:t>
                      </a:r>
                      <a:endPar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 Renewable Energy Consumption/Total Energy Consumption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Can be used as ancillary for policy signal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6390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5417" y="301752"/>
            <a:ext cx="8534400" cy="594360"/>
          </a:xfrm>
        </p:spPr>
        <p:txBody>
          <a:bodyPr/>
          <a:lstStyle/>
          <a:p>
            <a:r>
              <a:rPr lang="en-GB" b="1" dirty="0">
                <a:cs typeface="Arial" panose="020B0604020202020204" pitchFamily="34" charset="0"/>
              </a:rPr>
              <a:t>Outline</a:t>
            </a:r>
          </a:p>
        </p:txBody>
      </p:sp>
      <p:sp>
        <p:nvSpPr>
          <p:cNvPr id="3" name="Footer Placeholder 2"/>
          <p:cNvSpPr>
            <a:spLocks noGrp="1"/>
          </p:cNvSpPr>
          <p:nvPr>
            <p:ph type="ftr" sz="quarter" idx="14"/>
          </p:nvPr>
        </p:nvSpPr>
        <p:spPr>
          <a:xfrm>
            <a:off x="1504950" y="6542405"/>
            <a:ext cx="6134100" cy="219709"/>
          </a:xfrm>
        </p:spPr>
        <p:txBody>
          <a:bodyPr/>
          <a:lstStyle/>
          <a:p>
            <a:r>
              <a:rPr lang="en-US" dirty="0"/>
              <a:t>BlackRock Limited for Authorized Recipients Only</a:t>
            </a:r>
            <a:endParaRPr lang="en-GB" dirty="0"/>
          </a:p>
        </p:txBody>
      </p:sp>
      <p:sp>
        <p:nvSpPr>
          <p:cNvPr id="2" name="Slide Number Placeholder 1"/>
          <p:cNvSpPr>
            <a:spLocks noGrp="1"/>
          </p:cNvSpPr>
          <p:nvPr>
            <p:ph type="sldNum" sz="quarter" idx="13"/>
          </p:nvPr>
        </p:nvSpPr>
        <p:spPr/>
        <p:txBody>
          <a:bodyPr/>
          <a:lstStyle/>
          <a:p>
            <a:fld id="{C0531ADF-2191-45C5-9D71-08764BF86A6F}" type="slidenum">
              <a:rPr lang="en-US" smtClean="0"/>
              <a:pPr/>
              <a:t>2</a:t>
            </a:fld>
            <a:endParaRPr lang="en-US"/>
          </a:p>
        </p:txBody>
      </p:sp>
      <p:sp>
        <p:nvSpPr>
          <p:cNvPr id="22" name="Text Placeholder 4">
            <a:extLst>
              <a:ext uri="{FF2B5EF4-FFF2-40B4-BE49-F238E27FC236}">
                <a16:creationId xmlns:a16="http://schemas.microsoft.com/office/drawing/2014/main" id="{B622EFE7-0735-41A5-82A9-ABC094BF4785}"/>
              </a:ext>
            </a:extLst>
          </p:cNvPr>
          <p:cNvSpPr>
            <a:spLocks noGrp="1"/>
          </p:cNvSpPr>
          <p:nvPr>
            <p:ph type="body" sz="quarter" idx="15"/>
          </p:nvPr>
        </p:nvSpPr>
        <p:spPr>
          <a:xfrm>
            <a:off x="445417" y="896112"/>
            <a:ext cx="5007828" cy="4481915"/>
          </a:xfrm>
        </p:spPr>
        <p:txBody>
          <a:bodyPr/>
          <a:lstStyle/>
          <a:p>
            <a:pPr marL="342900" indent="-342900">
              <a:buFont typeface="+mj-lt"/>
              <a:buAutoNum type="arabicPeriod"/>
            </a:pPr>
            <a:r>
              <a:rPr lang="en-GB" sz="1300" dirty="0">
                <a:solidFill>
                  <a:schemeClr val="tx1"/>
                </a:solidFill>
                <a:latin typeface="+mn-lt"/>
                <a:ea typeface="+mj-ea"/>
                <a:cs typeface="Arial" panose="020B0604020202020204" pitchFamily="34" charset="0"/>
              </a:rPr>
              <a:t>MUNI ESG Research</a:t>
            </a:r>
            <a:endParaRPr lang="en-GB" sz="1100" dirty="0">
              <a:solidFill>
                <a:schemeClr val="tx1"/>
              </a:solidFill>
              <a:cs typeface="Arial" panose="020B0604020202020204" pitchFamily="34" charset="0"/>
            </a:endParaRPr>
          </a:p>
          <a:p>
            <a:pPr marL="560070" lvl="2" indent="-285750">
              <a:buFont typeface="Arial" panose="020B0604020202020204" pitchFamily="34" charset="0"/>
              <a:buChar char="•"/>
            </a:pPr>
            <a:r>
              <a:rPr lang="en-GB" sz="1100" dirty="0">
                <a:solidFill>
                  <a:schemeClr val="tx1"/>
                </a:solidFill>
                <a:cs typeface="Arial" panose="020B0604020202020204" pitchFamily="34" charset="0"/>
              </a:rPr>
              <a:t>MUNI Bond Market Overview</a:t>
            </a:r>
          </a:p>
          <a:p>
            <a:pPr marL="560070" lvl="2" indent="-285750">
              <a:buFont typeface="Arial" panose="020B0604020202020204" pitchFamily="34" charset="0"/>
              <a:buChar char="•"/>
            </a:pPr>
            <a:r>
              <a:rPr lang="en-GB" sz="1100" dirty="0">
                <a:solidFill>
                  <a:schemeClr val="tx1"/>
                </a:solidFill>
                <a:cs typeface="Arial" panose="020B0604020202020204" pitchFamily="34" charset="0"/>
              </a:rPr>
              <a:t>Sensibility/Challenges with MUNI ESG</a:t>
            </a:r>
          </a:p>
          <a:p>
            <a:pPr marL="342900" indent="-342900">
              <a:buFont typeface="+mj-lt"/>
              <a:buAutoNum type="arabicPeriod"/>
            </a:pPr>
            <a:r>
              <a:rPr lang="en-GB" sz="1300" dirty="0">
                <a:solidFill>
                  <a:schemeClr val="tx1"/>
                </a:solidFill>
                <a:latin typeface="+mn-lt"/>
                <a:cs typeface="Arial" panose="020B0604020202020204" pitchFamily="34" charset="0"/>
              </a:rPr>
              <a:t>ESG Research</a:t>
            </a:r>
          </a:p>
          <a:p>
            <a:pPr marL="617220" lvl="2" indent="-342900">
              <a:buFont typeface="Arial" panose="020B0604020202020204" pitchFamily="34" charset="0"/>
              <a:buChar char="•"/>
            </a:pPr>
            <a:r>
              <a:rPr lang="en-US" sz="1100" dirty="0">
                <a:solidFill>
                  <a:schemeClr val="tx1"/>
                </a:solidFill>
                <a:latin typeface="+mn-lt"/>
                <a:cs typeface="Arial" panose="020B0604020202020204" pitchFamily="34" charset="0"/>
              </a:rPr>
              <a:t>Explored Datasets Summary</a:t>
            </a:r>
          </a:p>
          <a:p>
            <a:pPr marL="617220" lvl="2" indent="-342900">
              <a:buFont typeface="Arial" panose="020B0604020202020204" pitchFamily="34" charset="0"/>
              <a:buChar char="•"/>
            </a:pPr>
            <a:r>
              <a:rPr lang="en-US" sz="1100" dirty="0">
                <a:solidFill>
                  <a:schemeClr val="tx1"/>
                </a:solidFill>
                <a:latin typeface="+mn-lt"/>
                <a:cs typeface="Arial" panose="020B0604020202020204" pitchFamily="34" charset="0"/>
              </a:rPr>
              <a:t>Clarity AI Scores </a:t>
            </a:r>
          </a:p>
          <a:p>
            <a:pPr marL="617220" lvl="2" indent="-342900">
              <a:buFont typeface="Arial" panose="020B0604020202020204" pitchFamily="34" charset="0"/>
              <a:buChar char="•"/>
            </a:pPr>
            <a:r>
              <a:rPr lang="en-US" sz="1100" dirty="0">
                <a:solidFill>
                  <a:schemeClr val="tx1"/>
                </a:solidFill>
                <a:latin typeface="+mn-lt"/>
                <a:cs typeface="Arial" panose="020B0604020202020204" pitchFamily="34" charset="0"/>
              </a:rPr>
              <a:t>ESG Insights</a:t>
            </a:r>
          </a:p>
          <a:p>
            <a:pPr marL="342900" indent="-342900">
              <a:buFont typeface="+mj-lt"/>
              <a:buAutoNum type="arabicPeriod"/>
            </a:pPr>
            <a:r>
              <a:rPr lang="en-GB" sz="1300" dirty="0">
                <a:solidFill>
                  <a:schemeClr val="tx1"/>
                </a:solidFill>
                <a:latin typeface="+mn-lt"/>
                <a:cs typeface="Arial" panose="020B0604020202020204" pitchFamily="34" charset="0"/>
              </a:rPr>
              <a:t>Appendix</a:t>
            </a:r>
          </a:p>
          <a:p>
            <a:pPr marL="342900" indent="-342900">
              <a:buFont typeface="+mj-lt"/>
              <a:buAutoNum type="arabicPeriod"/>
            </a:pPr>
            <a:endParaRPr lang="en-GB" sz="1300" dirty="0">
              <a:solidFill>
                <a:schemeClr val="tx1"/>
              </a:solidFill>
              <a:latin typeface="+mn-lt"/>
              <a:cs typeface="Arial" panose="020B0604020202020204" pitchFamily="34" charset="0"/>
            </a:endParaRPr>
          </a:p>
        </p:txBody>
      </p:sp>
    </p:spTree>
    <p:extLst>
      <p:ext uri="{BB962C8B-B14F-4D97-AF65-F5344CB8AC3E}">
        <p14:creationId xmlns:p14="http://schemas.microsoft.com/office/powerpoint/2010/main" val="130901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Green Debt</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20</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 name="Picture 9">
            <a:extLst>
              <a:ext uri="{FF2B5EF4-FFF2-40B4-BE49-F238E27FC236}">
                <a16:creationId xmlns:a16="http://schemas.microsoft.com/office/drawing/2014/main" id="{3BE0267C-2014-4999-890D-2A0F40956DC2}"/>
              </a:ext>
            </a:extLst>
          </p:cNvPr>
          <p:cNvPicPr/>
          <p:nvPr/>
        </p:nvPicPr>
        <p:blipFill>
          <a:blip r:embed="rId2"/>
          <a:stretch>
            <a:fillRect/>
          </a:stretch>
        </p:blipFill>
        <p:spPr>
          <a:xfrm>
            <a:off x="6241712" y="1523025"/>
            <a:ext cx="2409598" cy="1969449"/>
          </a:xfrm>
          <a:prstGeom prst="rect">
            <a:avLst/>
          </a:prstGeom>
        </p:spPr>
      </p:pic>
      <p:pic>
        <p:nvPicPr>
          <p:cNvPr id="11" name="Picture 10">
            <a:extLst>
              <a:ext uri="{FF2B5EF4-FFF2-40B4-BE49-F238E27FC236}">
                <a16:creationId xmlns:a16="http://schemas.microsoft.com/office/drawing/2014/main" id="{3A44CF0F-CAB8-4D6C-8CC9-40EDACD25854}"/>
              </a:ext>
            </a:extLst>
          </p:cNvPr>
          <p:cNvPicPr/>
          <p:nvPr/>
        </p:nvPicPr>
        <p:blipFill>
          <a:blip r:embed="rId3"/>
          <a:stretch>
            <a:fillRect/>
          </a:stretch>
        </p:blipFill>
        <p:spPr>
          <a:xfrm>
            <a:off x="6176010" y="3540116"/>
            <a:ext cx="2482507" cy="2266077"/>
          </a:xfrm>
          <a:prstGeom prst="rect">
            <a:avLst/>
          </a:prstGeom>
        </p:spPr>
      </p:pic>
      <p:pic>
        <p:nvPicPr>
          <p:cNvPr id="12" name="Picture 11">
            <a:extLst>
              <a:ext uri="{FF2B5EF4-FFF2-40B4-BE49-F238E27FC236}">
                <a16:creationId xmlns:a16="http://schemas.microsoft.com/office/drawing/2014/main" id="{C7E51D65-8712-48F5-9DB8-DDB1623D67ED}"/>
              </a:ext>
            </a:extLst>
          </p:cNvPr>
          <p:cNvPicPr/>
          <p:nvPr/>
        </p:nvPicPr>
        <p:blipFill>
          <a:blip r:embed="rId4"/>
          <a:stretch>
            <a:fillRect/>
          </a:stretch>
        </p:blipFill>
        <p:spPr>
          <a:xfrm>
            <a:off x="267910" y="1849500"/>
            <a:ext cx="2527935" cy="1821815"/>
          </a:xfrm>
          <a:prstGeom prst="rect">
            <a:avLst/>
          </a:prstGeom>
        </p:spPr>
      </p:pic>
      <p:pic>
        <p:nvPicPr>
          <p:cNvPr id="14" name="Picture 13">
            <a:extLst>
              <a:ext uri="{FF2B5EF4-FFF2-40B4-BE49-F238E27FC236}">
                <a16:creationId xmlns:a16="http://schemas.microsoft.com/office/drawing/2014/main" id="{3581C72D-894D-446E-B4A8-64E44BEDDA8E}"/>
              </a:ext>
            </a:extLst>
          </p:cNvPr>
          <p:cNvPicPr/>
          <p:nvPr/>
        </p:nvPicPr>
        <p:blipFill>
          <a:blip r:embed="rId5"/>
          <a:stretch>
            <a:fillRect/>
          </a:stretch>
        </p:blipFill>
        <p:spPr>
          <a:xfrm>
            <a:off x="2967991" y="1907284"/>
            <a:ext cx="2416810" cy="1706245"/>
          </a:xfrm>
          <a:prstGeom prst="rect">
            <a:avLst/>
          </a:prstGeom>
        </p:spPr>
      </p:pic>
      <p:pic>
        <p:nvPicPr>
          <p:cNvPr id="15" name="Picture 14">
            <a:extLst>
              <a:ext uri="{FF2B5EF4-FFF2-40B4-BE49-F238E27FC236}">
                <a16:creationId xmlns:a16="http://schemas.microsoft.com/office/drawing/2014/main" id="{9B259923-3EDE-4F1D-876D-DBE9AC0FFCAC}"/>
              </a:ext>
            </a:extLst>
          </p:cNvPr>
          <p:cNvPicPr/>
          <p:nvPr/>
        </p:nvPicPr>
        <p:blipFill>
          <a:blip r:embed="rId6"/>
          <a:stretch>
            <a:fillRect/>
          </a:stretch>
        </p:blipFill>
        <p:spPr>
          <a:xfrm>
            <a:off x="344170" y="3739955"/>
            <a:ext cx="2713065" cy="1884106"/>
          </a:xfrm>
          <a:prstGeom prst="rect">
            <a:avLst/>
          </a:prstGeom>
        </p:spPr>
      </p:pic>
      <p:pic>
        <p:nvPicPr>
          <p:cNvPr id="18" name="Picture 17">
            <a:extLst>
              <a:ext uri="{FF2B5EF4-FFF2-40B4-BE49-F238E27FC236}">
                <a16:creationId xmlns:a16="http://schemas.microsoft.com/office/drawing/2014/main" id="{860D1308-25C0-4826-9EE4-DED44985ADA1}"/>
              </a:ext>
            </a:extLst>
          </p:cNvPr>
          <p:cNvPicPr/>
          <p:nvPr/>
        </p:nvPicPr>
        <p:blipFill>
          <a:blip r:embed="rId7"/>
          <a:stretch>
            <a:fillRect/>
          </a:stretch>
        </p:blipFill>
        <p:spPr>
          <a:xfrm>
            <a:off x="2938146" y="3834319"/>
            <a:ext cx="2623820" cy="1789742"/>
          </a:xfrm>
          <a:prstGeom prst="rect">
            <a:avLst/>
          </a:prstGeom>
        </p:spPr>
      </p:pic>
      <p:graphicFrame>
        <p:nvGraphicFramePr>
          <p:cNvPr id="16" name="Table 15">
            <a:extLst>
              <a:ext uri="{FF2B5EF4-FFF2-40B4-BE49-F238E27FC236}">
                <a16:creationId xmlns:a16="http://schemas.microsoft.com/office/drawing/2014/main" id="{FB9C7EDE-444C-4CCE-9D6F-49B2365421DE}"/>
              </a:ext>
            </a:extLst>
          </p:cNvPr>
          <p:cNvGraphicFramePr>
            <a:graphicFrameLocks noGrp="1"/>
          </p:cNvGraphicFramePr>
          <p:nvPr>
            <p:extLst>
              <p:ext uri="{D42A27DB-BD31-4B8C-83A1-F6EECF244321}">
                <p14:modId xmlns:p14="http://schemas.microsoft.com/office/powerpoint/2010/main" val="2532453127"/>
              </p:ext>
            </p:extLst>
          </p:nvPr>
        </p:nvGraphicFramePr>
        <p:xfrm>
          <a:off x="344170" y="826633"/>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Captures the value as Green debt are the direct measure of ESG Impact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 of Green Debt Market Value/Total Market Value</a:t>
                      </a:r>
                      <a:endParaRPr kumimoji="0" lang="en-US" sz="800" b="0"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t>We expect to confirm ESG Impact from use of proceeds by second party opinion(BNEP) data. % Green Debt can be used as a uplift constraint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1807249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Carbon Emissions Per GDP</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21</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 name="Picture 9">
            <a:extLst>
              <a:ext uri="{FF2B5EF4-FFF2-40B4-BE49-F238E27FC236}">
                <a16:creationId xmlns:a16="http://schemas.microsoft.com/office/drawing/2014/main" id="{CAE41690-C0C1-42B3-B901-123549126CDF}"/>
              </a:ext>
            </a:extLst>
          </p:cNvPr>
          <p:cNvPicPr/>
          <p:nvPr/>
        </p:nvPicPr>
        <p:blipFill>
          <a:blip r:embed="rId2"/>
          <a:stretch>
            <a:fillRect/>
          </a:stretch>
        </p:blipFill>
        <p:spPr>
          <a:xfrm>
            <a:off x="359410" y="1739848"/>
            <a:ext cx="2481580" cy="1811020"/>
          </a:xfrm>
          <a:prstGeom prst="rect">
            <a:avLst/>
          </a:prstGeom>
        </p:spPr>
      </p:pic>
      <p:pic>
        <p:nvPicPr>
          <p:cNvPr id="11" name="Picture 10">
            <a:extLst>
              <a:ext uri="{FF2B5EF4-FFF2-40B4-BE49-F238E27FC236}">
                <a16:creationId xmlns:a16="http://schemas.microsoft.com/office/drawing/2014/main" id="{AE540D58-F960-4654-8EAA-05BD7B9F3038}"/>
              </a:ext>
            </a:extLst>
          </p:cNvPr>
          <p:cNvPicPr/>
          <p:nvPr/>
        </p:nvPicPr>
        <p:blipFill>
          <a:blip r:embed="rId3"/>
          <a:stretch>
            <a:fillRect/>
          </a:stretch>
        </p:blipFill>
        <p:spPr>
          <a:xfrm>
            <a:off x="3084732" y="1721751"/>
            <a:ext cx="2599055" cy="1847215"/>
          </a:xfrm>
          <a:prstGeom prst="rect">
            <a:avLst/>
          </a:prstGeom>
        </p:spPr>
      </p:pic>
      <p:pic>
        <p:nvPicPr>
          <p:cNvPr id="12" name="Picture 11">
            <a:extLst>
              <a:ext uri="{FF2B5EF4-FFF2-40B4-BE49-F238E27FC236}">
                <a16:creationId xmlns:a16="http://schemas.microsoft.com/office/drawing/2014/main" id="{9E68E15B-F903-4A37-9F82-D31DCB2C8240}"/>
              </a:ext>
            </a:extLst>
          </p:cNvPr>
          <p:cNvPicPr/>
          <p:nvPr/>
        </p:nvPicPr>
        <p:blipFill>
          <a:blip r:embed="rId4"/>
          <a:stretch>
            <a:fillRect/>
          </a:stretch>
        </p:blipFill>
        <p:spPr>
          <a:xfrm>
            <a:off x="329157" y="3632401"/>
            <a:ext cx="2607264" cy="1947569"/>
          </a:xfrm>
          <a:prstGeom prst="rect">
            <a:avLst/>
          </a:prstGeom>
        </p:spPr>
      </p:pic>
      <p:pic>
        <p:nvPicPr>
          <p:cNvPr id="14" name="Picture 13">
            <a:extLst>
              <a:ext uri="{FF2B5EF4-FFF2-40B4-BE49-F238E27FC236}">
                <a16:creationId xmlns:a16="http://schemas.microsoft.com/office/drawing/2014/main" id="{9BC1BD9F-5D29-49AE-8F3E-A7F07CC2826E}"/>
              </a:ext>
            </a:extLst>
          </p:cNvPr>
          <p:cNvPicPr/>
          <p:nvPr/>
        </p:nvPicPr>
        <p:blipFill>
          <a:blip r:embed="rId5"/>
          <a:stretch>
            <a:fillRect/>
          </a:stretch>
        </p:blipFill>
        <p:spPr>
          <a:xfrm>
            <a:off x="3031852" y="3658905"/>
            <a:ext cx="2651936" cy="1921065"/>
          </a:xfrm>
          <a:prstGeom prst="rect">
            <a:avLst/>
          </a:prstGeom>
        </p:spPr>
      </p:pic>
      <p:pic>
        <p:nvPicPr>
          <p:cNvPr id="2050" name="Picture 37">
            <a:extLst>
              <a:ext uri="{FF2B5EF4-FFF2-40B4-BE49-F238E27FC236}">
                <a16:creationId xmlns:a16="http://schemas.microsoft.com/office/drawing/2014/main" id="{C629FE23-247E-4312-B19D-6331214399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4427" y="1447404"/>
            <a:ext cx="2507590" cy="2047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75">
            <a:extLst>
              <a:ext uri="{FF2B5EF4-FFF2-40B4-BE49-F238E27FC236}">
                <a16:creationId xmlns:a16="http://schemas.microsoft.com/office/drawing/2014/main" id="{58D7C572-FF19-40B1-A128-4C1BA71318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5763" y="3550868"/>
            <a:ext cx="2651936" cy="22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a:extLst>
              <a:ext uri="{FF2B5EF4-FFF2-40B4-BE49-F238E27FC236}">
                <a16:creationId xmlns:a16="http://schemas.microsoft.com/office/drawing/2014/main" id="{DA4BA848-A392-429A-97E0-4089C6B3B84E}"/>
              </a:ext>
            </a:extLst>
          </p:cNvPr>
          <p:cNvGraphicFramePr>
            <a:graphicFrameLocks noGrp="1"/>
          </p:cNvGraphicFramePr>
          <p:nvPr>
            <p:extLst>
              <p:ext uri="{D42A27DB-BD31-4B8C-83A1-F6EECF244321}">
                <p14:modId xmlns:p14="http://schemas.microsoft.com/office/powerpoint/2010/main" val="2240257373"/>
              </p:ext>
            </p:extLst>
          </p:nvPr>
        </p:nvGraphicFramePr>
        <p:xfrm>
          <a:off x="359410" y="806804"/>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Captures the relative value as carbon intensity are the direct measure of ESG Impact</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t>Carbon Emission Monthly sum value/Forward filled quarterly GDP</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Not a </a:t>
                      </a:r>
                      <a:r>
                        <a:rPr lang="en-US" sz="800" b="1" dirty="0">
                          <a:solidFill>
                            <a:schemeClr val="tx1"/>
                          </a:solidFill>
                        </a:rPr>
                        <a:t>direct</a:t>
                      </a:r>
                      <a:r>
                        <a:rPr lang="en-US" sz="800" dirty="0">
                          <a:solidFill>
                            <a:schemeClr val="tx1"/>
                          </a:solidFill>
                        </a:rPr>
                        <a:t> ESG measure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1916528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ACEEE State Energy Efficiency Scores</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22</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26" name="Picture 2">
            <a:extLst>
              <a:ext uri="{FF2B5EF4-FFF2-40B4-BE49-F238E27FC236}">
                <a16:creationId xmlns:a16="http://schemas.microsoft.com/office/drawing/2014/main" id="{81FB8D0C-C0E1-48B9-8977-17F31EE5F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97460"/>
            <a:ext cx="2604655" cy="19155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3FB8BA4-F7F5-4CA3-BC7D-A20BF28AE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953" y="1997461"/>
            <a:ext cx="2697848" cy="19430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46F5E09-6ACE-40FE-A355-8CCC9EDF09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910" y="3825110"/>
            <a:ext cx="2641545" cy="194272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84238BE-EEC6-43D1-9499-BCD8E2A204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1788" y="3828057"/>
            <a:ext cx="2798023" cy="19397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D3F1B44-375C-4353-BCAA-E609EDEAAF94}"/>
              </a:ext>
            </a:extLst>
          </p:cNvPr>
          <p:cNvPicPr/>
          <p:nvPr/>
        </p:nvPicPr>
        <p:blipFill>
          <a:blip r:embed="rId6"/>
          <a:stretch>
            <a:fillRect/>
          </a:stretch>
        </p:blipFill>
        <p:spPr>
          <a:xfrm>
            <a:off x="6428942" y="1688876"/>
            <a:ext cx="2229716" cy="2050810"/>
          </a:xfrm>
          <a:prstGeom prst="rect">
            <a:avLst/>
          </a:prstGeom>
        </p:spPr>
      </p:pic>
      <p:pic>
        <p:nvPicPr>
          <p:cNvPr id="19" name="Picture 18">
            <a:extLst>
              <a:ext uri="{FF2B5EF4-FFF2-40B4-BE49-F238E27FC236}">
                <a16:creationId xmlns:a16="http://schemas.microsoft.com/office/drawing/2014/main" id="{9658E6DC-3060-4945-93BE-B2288FA41347}"/>
              </a:ext>
            </a:extLst>
          </p:cNvPr>
          <p:cNvPicPr/>
          <p:nvPr/>
        </p:nvPicPr>
        <p:blipFill>
          <a:blip r:embed="rId7"/>
          <a:stretch>
            <a:fillRect/>
          </a:stretch>
        </p:blipFill>
        <p:spPr>
          <a:xfrm>
            <a:off x="6439464" y="3713979"/>
            <a:ext cx="2337461" cy="1939777"/>
          </a:xfrm>
          <a:prstGeom prst="rect">
            <a:avLst/>
          </a:prstGeom>
        </p:spPr>
      </p:pic>
      <p:graphicFrame>
        <p:nvGraphicFramePr>
          <p:cNvPr id="14" name="Table 13">
            <a:extLst>
              <a:ext uri="{FF2B5EF4-FFF2-40B4-BE49-F238E27FC236}">
                <a16:creationId xmlns:a16="http://schemas.microsoft.com/office/drawing/2014/main" id="{F45ADF17-23A0-4731-B0EE-10104CE91541}"/>
              </a:ext>
            </a:extLst>
          </p:cNvPr>
          <p:cNvGraphicFramePr>
            <a:graphicFrameLocks noGrp="1"/>
          </p:cNvGraphicFramePr>
          <p:nvPr>
            <p:extLst>
              <p:ext uri="{D42A27DB-BD31-4B8C-83A1-F6EECF244321}">
                <p14:modId xmlns:p14="http://schemas.microsoft.com/office/powerpoint/2010/main" val="3283697197"/>
              </p:ext>
            </p:extLst>
          </p:nvPr>
        </p:nvGraphicFramePr>
        <p:xfrm>
          <a:off x="304800" y="824698"/>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State’s score reflect policy implementation on previous year</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t>Evaluation of states given by Industry experts on policy implementation</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A </a:t>
                      </a:r>
                      <a:r>
                        <a:rPr lang="en-US" sz="800" b="1" dirty="0">
                          <a:solidFill>
                            <a:schemeClr val="tx1"/>
                          </a:solidFill>
                        </a:rPr>
                        <a:t>direct</a:t>
                      </a:r>
                      <a:r>
                        <a:rPr lang="en-US" sz="800" dirty="0">
                          <a:solidFill>
                            <a:schemeClr val="tx1"/>
                          </a:solidFill>
                        </a:rPr>
                        <a:t> ESG measure since its policy driven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3517608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C692AA-8ACC-40FA-A13B-D0570B137FA8}"/>
              </a:ext>
            </a:extLst>
          </p:cNvPr>
          <p:cNvSpPr>
            <a:spLocks noGrp="1"/>
          </p:cNvSpPr>
          <p:nvPr>
            <p:ph type="sldNum" sz="quarter" idx="13"/>
          </p:nvPr>
        </p:nvSpPr>
        <p:spPr/>
        <p:txBody>
          <a:bodyPr/>
          <a:lstStyle/>
          <a:p>
            <a:fld id="{C0531ADF-2191-45C5-9D71-08764BF86A6F}" type="slidenum">
              <a:rPr lang="en-US" smtClean="0"/>
              <a:pPr/>
              <a:t>23</a:t>
            </a:fld>
            <a:endParaRPr lang="en-US"/>
          </a:p>
        </p:txBody>
      </p:sp>
      <p:sp>
        <p:nvSpPr>
          <p:cNvPr id="4" name="Footer Placeholder 3">
            <a:extLst>
              <a:ext uri="{FF2B5EF4-FFF2-40B4-BE49-F238E27FC236}">
                <a16:creationId xmlns:a16="http://schemas.microsoft.com/office/drawing/2014/main" id="{4ECAACE7-5E44-4CA3-82D0-1AE6C9C61BA9}"/>
              </a:ext>
            </a:extLst>
          </p:cNvPr>
          <p:cNvSpPr>
            <a:spLocks noGrp="1"/>
          </p:cNvSpPr>
          <p:nvPr>
            <p:ph type="ftr" sz="quarter" idx="14"/>
          </p:nvPr>
        </p:nvSpPr>
        <p:spPr/>
        <p:txBody>
          <a:bodyPr/>
          <a:lstStyle/>
          <a:p>
            <a:r>
              <a:rPr lang="en-US"/>
              <a:t>Limited Distribution</a:t>
            </a:r>
          </a:p>
        </p:txBody>
      </p:sp>
      <p:pic>
        <p:nvPicPr>
          <p:cNvPr id="6" name="Picture 5">
            <a:extLst>
              <a:ext uri="{FF2B5EF4-FFF2-40B4-BE49-F238E27FC236}">
                <a16:creationId xmlns:a16="http://schemas.microsoft.com/office/drawing/2014/main" id="{C33FC364-4EAD-4983-962C-91E885095FAC}"/>
              </a:ext>
            </a:extLst>
          </p:cNvPr>
          <p:cNvPicPr>
            <a:picLocks noChangeAspect="1"/>
          </p:cNvPicPr>
          <p:nvPr/>
        </p:nvPicPr>
        <p:blipFill>
          <a:blip r:embed="rId2"/>
          <a:stretch>
            <a:fillRect/>
          </a:stretch>
        </p:blipFill>
        <p:spPr>
          <a:xfrm>
            <a:off x="492572" y="896112"/>
            <a:ext cx="6692198" cy="5418133"/>
          </a:xfrm>
          <a:prstGeom prst="rect">
            <a:avLst/>
          </a:prstGeom>
        </p:spPr>
      </p:pic>
      <p:sp>
        <p:nvSpPr>
          <p:cNvPr id="5" name="Title 1">
            <a:extLst>
              <a:ext uri="{FF2B5EF4-FFF2-40B4-BE49-F238E27FC236}">
                <a16:creationId xmlns:a16="http://schemas.microsoft.com/office/drawing/2014/main" id="{E79A62AF-BD0D-4C49-B479-BEBF9B950CA3}"/>
              </a:ext>
            </a:extLst>
          </p:cNvPr>
          <p:cNvSpPr>
            <a:spLocks noGrp="1"/>
          </p:cNvSpPr>
          <p:nvPr>
            <p:ph type="title"/>
          </p:nvPr>
        </p:nvSpPr>
        <p:spPr>
          <a:xfrm>
            <a:off x="304800" y="301752"/>
            <a:ext cx="8534400" cy="594360"/>
          </a:xfrm>
        </p:spPr>
        <p:txBody>
          <a:bodyPr/>
          <a:lstStyle/>
          <a:p>
            <a:r>
              <a:rPr lang="en-US" dirty="0"/>
              <a:t>State Green Policy Signal Correlation</a:t>
            </a:r>
          </a:p>
        </p:txBody>
      </p:sp>
      <p:sp>
        <p:nvSpPr>
          <p:cNvPr id="2" name="Arrow: Left 1">
            <a:extLst>
              <a:ext uri="{FF2B5EF4-FFF2-40B4-BE49-F238E27FC236}">
                <a16:creationId xmlns:a16="http://schemas.microsoft.com/office/drawing/2014/main" id="{5699D6D2-2430-4734-87B1-903EADD27942}"/>
              </a:ext>
            </a:extLst>
          </p:cNvPr>
          <p:cNvSpPr/>
          <p:nvPr/>
        </p:nvSpPr>
        <p:spPr>
          <a:xfrm>
            <a:off x="7130245" y="2404871"/>
            <a:ext cx="393963" cy="313509"/>
          </a:xfrm>
          <a:prstGeom prst="left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7" name="Arrow: Down 6">
            <a:extLst>
              <a:ext uri="{FF2B5EF4-FFF2-40B4-BE49-F238E27FC236}">
                <a16:creationId xmlns:a16="http://schemas.microsoft.com/office/drawing/2014/main" id="{72DB89E7-8B7C-4999-AEB5-0B2A318043F2}"/>
              </a:ext>
            </a:extLst>
          </p:cNvPr>
          <p:cNvSpPr/>
          <p:nvPr/>
        </p:nvSpPr>
        <p:spPr>
          <a:xfrm>
            <a:off x="4652654" y="698861"/>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8" name="Arrow: Down 7">
            <a:extLst>
              <a:ext uri="{FF2B5EF4-FFF2-40B4-BE49-F238E27FC236}">
                <a16:creationId xmlns:a16="http://schemas.microsoft.com/office/drawing/2014/main" id="{1DC2F19E-37B8-405B-A354-2F5F1152FD6B}"/>
              </a:ext>
            </a:extLst>
          </p:cNvPr>
          <p:cNvSpPr/>
          <p:nvPr/>
        </p:nvSpPr>
        <p:spPr>
          <a:xfrm>
            <a:off x="4347850" y="694506"/>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9" name="Arrow: Down 8">
            <a:extLst>
              <a:ext uri="{FF2B5EF4-FFF2-40B4-BE49-F238E27FC236}">
                <a16:creationId xmlns:a16="http://schemas.microsoft.com/office/drawing/2014/main" id="{5874FE1C-E5B4-4B48-868D-B07521596434}"/>
              </a:ext>
            </a:extLst>
          </p:cNvPr>
          <p:cNvSpPr/>
          <p:nvPr/>
        </p:nvSpPr>
        <p:spPr>
          <a:xfrm>
            <a:off x="4093130" y="694507"/>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0" name="Arrow: Down 9">
            <a:extLst>
              <a:ext uri="{FF2B5EF4-FFF2-40B4-BE49-F238E27FC236}">
                <a16:creationId xmlns:a16="http://schemas.microsoft.com/office/drawing/2014/main" id="{5C3B6E2E-9BF2-4DD3-9AB8-10BE171D0A16}"/>
              </a:ext>
            </a:extLst>
          </p:cNvPr>
          <p:cNvSpPr/>
          <p:nvPr/>
        </p:nvSpPr>
        <p:spPr>
          <a:xfrm>
            <a:off x="3746963" y="701040"/>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1" name="Arrow: Down 10">
            <a:extLst>
              <a:ext uri="{FF2B5EF4-FFF2-40B4-BE49-F238E27FC236}">
                <a16:creationId xmlns:a16="http://schemas.microsoft.com/office/drawing/2014/main" id="{6B97D503-692D-49C5-8215-07229718B009}"/>
              </a:ext>
            </a:extLst>
          </p:cNvPr>
          <p:cNvSpPr/>
          <p:nvPr/>
        </p:nvSpPr>
        <p:spPr>
          <a:xfrm>
            <a:off x="6292033" y="698861"/>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2" name="Arrow: Down 11">
            <a:extLst>
              <a:ext uri="{FF2B5EF4-FFF2-40B4-BE49-F238E27FC236}">
                <a16:creationId xmlns:a16="http://schemas.microsoft.com/office/drawing/2014/main" id="{17277331-5B6B-484B-B14B-3CD13116F9F5}"/>
              </a:ext>
            </a:extLst>
          </p:cNvPr>
          <p:cNvSpPr/>
          <p:nvPr/>
        </p:nvSpPr>
        <p:spPr>
          <a:xfrm>
            <a:off x="6601183" y="701041"/>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3" name="Arrow: Down 12">
            <a:extLst>
              <a:ext uri="{FF2B5EF4-FFF2-40B4-BE49-F238E27FC236}">
                <a16:creationId xmlns:a16="http://schemas.microsoft.com/office/drawing/2014/main" id="{FC22E49B-4AE8-4E0C-B5CF-104C8FDEEB0F}"/>
              </a:ext>
            </a:extLst>
          </p:cNvPr>
          <p:cNvSpPr/>
          <p:nvPr/>
        </p:nvSpPr>
        <p:spPr>
          <a:xfrm>
            <a:off x="6039485" y="694509"/>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5" name="Arrow: Down 14">
            <a:extLst>
              <a:ext uri="{FF2B5EF4-FFF2-40B4-BE49-F238E27FC236}">
                <a16:creationId xmlns:a16="http://schemas.microsoft.com/office/drawing/2014/main" id="{58ED14F5-FD93-48CC-B921-C6EBC1E2CF8C}"/>
              </a:ext>
            </a:extLst>
          </p:cNvPr>
          <p:cNvSpPr/>
          <p:nvPr/>
        </p:nvSpPr>
        <p:spPr>
          <a:xfrm>
            <a:off x="1841971" y="722815"/>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6" name="Arrow: Down 15">
            <a:extLst>
              <a:ext uri="{FF2B5EF4-FFF2-40B4-BE49-F238E27FC236}">
                <a16:creationId xmlns:a16="http://schemas.microsoft.com/office/drawing/2014/main" id="{EF35EED8-BDB5-4A41-BBAB-6FA01BF61CEC}"/>
              </a:ext>
            </a:extLst>
          </p:cNvPr>
          <p:cNvSpPr/>
          <p:nvPr/>
        </p:nvSpPr>
        <p:spPr>
          <a:xfrm>
            <a:off x="1530640" y="705395"/>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
        <p:nvSpPr>
          <p:cNvPr id="17" name="Arrow: Down 16">
            <a:extLst>
              <a:ext uri="{FF2B5EF4-FFF2-40B4-BE49-F238E27FC236}">
                <a16:creationId xmlns:a16="http://schemas.microsoft.com/office/drawing/2014/main" id="{BCD59876-FFF1-45B4-B9F5-C4088752B50D}"/>
              </a:ext>
            </a:extLst>
          </p:cNvPr>
          <p:cNvSpPr/>
          <p:nvPr/>
        </p:nvSpPr>
        <p:spPr>
          <a:xfrm>
            <a:off x="3272353" y="703216"/>
            <a:ext cx="176349" cy="223375"/>
          </a:xfrm>
          <a:prstGeom prst="downArrow">
            <a:avLst/>
          </a:prstGeom>
          <a:solidFill>
            <a:srgbClr val="D6D5DD"/>
          </a:solidFill>
          <a:ln w="952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buClr>
                <a:schemeClr val="tx2"/>
              </a:buClr>
              <a:buSzPct val="110000"/>
            </a:pPr>
            <a:endParaRPr lang="en-US" sz="1400" b="1" kern="0" dirty="0" err="1"/>
          </a:p>
        </p:txBody>
      </p:sp>
    </p:spTree>
    <p:extLst>
      <p:ext uri="{BB962C8B-B14F-4D97-AF65-F5344CB8AC3E}">
        <p14:creationId xmlns:p14="http://schemas.microsoft.com/office/powerpoint/2010/main" val="2368273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Green Policy Signal Performance</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24</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sp>
        <p:nvSpPr>
          <p:cNvPr id="16" name="TextBox 15"/>
          <p:cNvSpPr txBox="1"/>
          <p:nvPr/>
        </p:nvSpPr>
        <p:spPr>
          <a:xfrm>
            <a:off x="2109040" y="6429530"/>
            <a:ext cx="820615" cy="230832"/>
          </a:xfrm>
          <a:prstGeom prst="rect">
            <a:avLst/>
          </a:prstGeom>
          <a:noFill/>
        </p:spPr>
        <p:txBody>
          <a:bodyPr wrap="square" rtlCol="0">
            <a:spAutoFit/>
          </a:bodyPr>
          <a:lstStyle/>
          <a:p>
            <a:pPr>
              <a:buClr>
                <a:schemeClr val="tx2"/>
              </a:buClr>
              <a:buSzPct val="110000"/>
            </a:pPr>
            <a:r>
              <a:rPr lang="en-US" sz="900" dirty="0">
                <a:solidFill>
                  <a:schemeClr val="tx2"/>
                </a:solidFill>
              </a:rPr>
              <a:t>Figure 3</a:t>
            </a:r>
          </a:p>
        </p:txBody>
      </p:sp>
      <p:graphicFrame>
        <p:nvGraphicFramePr>
          <p:cNvPr id="7" name="Table 6">
            <a:extLst>
              <a:ext uri="{FF2B5EF4-FFF2-40B4-BE49-F238E27FC236}">
                <a16:creationId xmlns:a16="http://schemas.microsoft.com/office/drawing/2014/main" id="{A6BEA928-B15A-446C-BF90-F9FE3F650D57}"/>
              </a:ext>
            </a:extLst>
          </p:cNvPr>
          <p:cNvGraphicFramePr>
            <a:graphicFrameLocks noGrp="1"/>
          </p:cNvGraphicFramePr>
          <p:nvPr/>
        </p:nvGraphicFramePr>
        <p:xfrm>
          <a:off x="5248275" y="958025"/>
          <a:ext cx="3777856" cy="4621256"/>
        </p:xfrm>
        <a:graphic>
          <a:graphicData uri="http://schemas.openxmlformats.org/drawingml/2006/table">
            <a:tbl>
              <a:tblPr>
                <a:tableStyleId>{3C2FFA5D-87B4-456A-9821-1D502468CF0F}</a:tableStyleId>
              </a:tblPr>
              <a:tblGrid>
                <a:gridCol w="1013157">
                  <a:extLst>
                    <a:ext uri="{9D8B030D-6E8A-4147-A177-3AD203B41FA5}">
                      <a16:colId xmlns:a16="http://schemas.microsoft.com/office/drawing/2014/main" val="3591147194"/>
                    </a:ext>
                  </a:extLst>
                </a:gridCol>
                <a:gridCol w="327646">
                  <a:extLst>
                    <a:ext uri="{9D8B030D-6E8A-4147-A177-3AD203B41FA5}">
                      <a16:colId xmlns:a16="http://schemas.microsoft.com/office/drawing/2014/main" val="4116782734"/>
                    </a:ext>
                  </a:extLst>
                </a:gridCol>
                <a:gridCol w="481818">
                  <a:extLst>
                    <a:ext uri="{9D8B030D-6E8A-4147-A177-3AD203B41FA5}">
                      <a16:colId xmlns:a16="http://schemas.microsoft.com/office/drawing/2014/main" val="4234678980"/>
                    </a:ext>
                  </a:extLst>
                </a:gridCol>
                <a:gridCol w="481818">
                  <a:extLst>
                    <a:ext uri="{9D8B030D-6E8A-4147-A177-3AD203B41FA5}">
                      <a16:colId xmlns:a16="http://schemas.microsoft.com/office/drawing/2014/main" val="927351104"/>
                    </a:ext>
                  </a:extLst>
                </a:gridCol>
                <a:gridCol w="509781">
                  <a:extLst>
                    <a:ext uri="{9D8B030D-6E8A-4147-A177-3AD203B41FA5}">
                      <a16:colId xmlns:a16="http://schemas.microsoft.com/office/drawing/2014/main" val="1355001624"/>
                    </a:ext>
                  </a:extLst>
                </a:gridCol>
                <a:gridCol w="481818">
                  <a:extLst>
                    <a:ext uri="{9D8B030D-6E8A-4147-A177-3AD203B41FA5}">
                      <a16:colId xmlns:a16="http://schemas.microsoft.com/office/drawing/2014/main" val="3257124578"/>
                    </a:ext>
                  </a:extLst>
                </a:gridCol>
                <a:gridCol w="481818">
                  <a:extLst>
                    <a:ext uri="{9D8B030D-6E8A-4147-A177-3AD203B41FA5}">
                      <a16:colId xmlns:a16="http://schemas.microsoft.com/office/drawing/2014/main" val="2504461019"/>
                    </a:ext>
                  </a:extLst>
                </a:gridCol>
              </a:tblGrid>
              <a:tr h="112186">
                <a:tc>
                  <a:txBody>
                    <a:bodyPr/>
                    <a:lstStyle/>
                    <a:p>
                      <a:pPr algn="l" fontAlgn="b"/>
                      <a:r>
                        <a:rPr lang="en-US" sz="700" u="none" strike="noStrike">
                          <a:effectLst/>
                        </a:rPr>
                        <a:t> </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3</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l" fontAlgn="b"/>
                      <a:r>
                        <a:rPr lang="en-US" sz="700" u="none" strike="noStrike">
                          <a:effectLst/>
                        </a:rPr>
                        <a:t>bmk</a:t>
                      </a:r>
                      <a:endParaRPr lang="en-US" sz="700" b="1"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4038325992"/>
                  </a:ext>
                </a:extLst>
              </a:tr>
              <a:tr h="203057">
                <a:tc>
                  <a:txBody>
                    <a:bodyPr/>
                    <a:lstStyle/>
                    <a:p>
                      <a:pPr algn="l" fontAlgn="b"/>
                      <a:r>
                        <a:rPr lang="en-US" sz="700" u="none" strike="noStrike">
                          <a:effectLst/>
                        </a:rPr>
                        <a:t>Total Return</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0.40%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0.35%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0.47%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0.38%</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832748220"/>
                  </a:ext>
                </a:extLst>
              </a:tr>
              <a:tr h="112186">
                <a:tc>
                  <a:txBody>
                    <a:bodyPr/>
                    <a:lstStyle/>
                    <a:p>
                      <a:pPr algn="l" fontAlgn="b"/>
                      <a:r>
                        <a:rPr lang="en-US" sz="700" u="none" strike="noStrike">
                          <a:effectLst/>
                        </a:rPr>
                        <a:t>Total Vol</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2.24%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2.27%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2.39%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2.61%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2.30%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2.23%</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3059153355"/>
                  </a:ext>
                </a:extLst>
              </a:tr>
              <a:tr h="112186">
                <a:tc>
                  <a:txBody>
                    <a:bodyPr/>
                    <a:lstStyle/>
                    <a:p>
                      <a:pPr algn="l" fontAlgn="b"/>
                      <a:r>
                        <a:rPr lang="en-US" sz="700" u="none" strike="noStrike">
                          <a:effectLst/>
                        </a:rPr>
                        <a:t>SR</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0.17</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416971430"/>
                  </a:ext>
                </a:extLst>
              </a:tr>
              <a:tr h="207972">
                <a:tc>
                  <a:txBody>
                    <a:bodyPr/>
                    <a:lstStyle/>
                    <a:p>
                      <a:pPr algn="l" fontAlgn="b"/>
                      <a:r>
                        <a:rPr lang="en-US" sz="700" u="none" strike="noStrike">
                          <a:effectLst/>
                        </a:rPr>
                        <a:t>Alpha</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11015673"/>
                  </a:ext>
                </a:extLst>
              </a:tr>
              <a:tr h="112186">
                <a:tc>
                  <a:txBody>
                    <a:bodyPr/>
                    <a:lstStyle/>
                    <a:p>
                      <a:pPr algn="l" fontAlgn="b"/>
                      <a:r>
                        <a:rPr lang="en-US" sz="700" u="none" strike="noStrike">
                          <a:effectLst/>
                        </a:rPr>
                        <a:t>Beta</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0.93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0.94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0.98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377620313"/>
                  </a:ext>
                </a:extLst>
              </a:tr>
              <a:tr h="301781">
                <a:tc>
                  <a:txBody>
                    <a:bodyPr/>
                    <a:lstStyle/>
                    <a:p>
                      <a:pPr algn="l" fontAlgn="b"/>
                      <a:r>
                        <a:rPr lang="en-US" sz="700" u="none" strike="noStrike">
                          <a:effectLst/>
                        </a:rPr>
                        <a:t>Beta Adjusted IR</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-0.46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-0.19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0.37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812277131"/>
                  </a:ext>
                </a:extLst>
              </a:tr>
              <a:tr h="203057">
                <a:tc>
                  <a:txBody>
                    <a:bodyPr/>
                    <a:lstStyle/>
                    <a:p>
                      <a:pPr algn="l" fontAlgn="b"/>
                      <a:r>
                        <a:rPr lang="en-US" sz="700" u="none" strike="noStrike">
                          <a:effectLst/>
                        </a:rPr>
                        <a:t>model_duration</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6.48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5.97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6.38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6.49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6.22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6.30</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195069018"/>
                  </a:ext>
                </a:extLst>
              </a:tr>
              <a:tr h="112186">
                <a:tc>
                  <a:txBody>
                    <a:bodyPr/>
                    <a:lstStyle/>
                    <a:p>
                      <a:pPr algn="l" fontAlgn="b"/>
                      <a:r>
                        <a:rPr lang="en-US" sz="700" u="none" strike="noStrike">
                          <a:effectLst/>
                        </a:rPr>
                        <a:t>ytw</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2.07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1.87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2.26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1.84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1.97</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4041017364"/>
                  </a:ext>
                </a:extLst>
              </a:tr>
              <a:tr h="203057">
                <a:tc>
                  <a:txBody>
                    <a:bodyPr/>
                    <a:lstStyle/>
                    <a:p>
                      <a:pPr algn="l" fontAlgn="b"/>
                      <a:r>
                        <a:rPr lang="en-US" sz="700" u="none" strike="noStrike">
                          <a:effectLst/>
                        </a:rPr>
                        <a:t>rating_num</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4.96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4.25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4.78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5.88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4.16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4.65</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684498645"/>
                  </a:ext>
                </a:extLst>
              </a:tr>
              <a:tr h="203057">
                <a:tc>
                  <a:txBody>
                    <a:bodyPr/>
                    <a:lstStyle/>
                    <a:p>
                      <a:pPr algn="l" fontAlgn="b"/>
                      <a:r>
                        <a:rPr lang="en-US" sz="700" u="none" strike="noStrike">
                          <a:effectLst/>
                        </a:rPr>
                        <a:t>Green_Tag</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1.11%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0.42%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0.82%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1.67%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1.26%</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485935374"/>
                  </a:ext>
                </a:extLst>
              </a:tr>
              <a:tr h="203057">
                <a:tc>
                  <a:txBody>
                    <a:bodyPr/>
                    <a:lstStyle/>
                    <a:p>
                      <a:pPr algn="l" fontAlgn="b"/>
                      <a:r>
                        <a:rPr lang="en-US" sz="700" u="none" strike="noStrike">
                          <a:effectLst/>
                        </a:rPr>
                        <a:t>raw_value</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0.04</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455921133"/>
                  </a:ext>
                </a:extLst>
              </a:tr>
              <a:tr h="112186">
                <a:tc>
                  <a:txBody>
                    <a:bodyPr/>
                    <a:lstStyle/>
                    <a:p>
                      <a:pPr algn="l" fontAlgn="b"/>
                      <a:r>
                        <a:rPr lang="en-US" sz="700" u="none" strike="noStrike">
                          <a:effectLst/>
                        </a:rPr>
                        <a:t>raw_carry</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5.23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4.92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4.48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4.77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4.82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4.77</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675700599"/>
                  </a:ext>
                </a:extLst>
              </a:tr>
              <a:tr h="203057">
                <a:tc>
                  <a:txBody>
                    <a:bodyPr/>
                    <a:lstStyle/>
                    <a:p>
                      <a:pPr algn="l" fontAlgn="b"/>
                      <a:r>
                        <a:rPr lang="en-US" sz="700" u="none" strike="noStrike">
                          <a:effectLst/>
                        </a:rPr>
                        <a:t>raw_quality</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1.89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1.77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1.59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0.99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1.19</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3999138674"/>
                  </a:ext>
                </a:extLst>
              </a:tr>
              <a:tr h="301781">
                <a:tc>
                  <a:txBody>
                    <a:bodyPr/>
                    <a:lstStyle/>
                    <a:p>
                      <a:pPr algn="l" fontAlgn="b"/>
                      <a:r>
                        <a:rPr lang="en-US" sz="700" u="none" strike="noStrike">
                          <a:effectLst/>
                        </a:rPr>
                        <a:t>Consumption_percent</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9.37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8.53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6.72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6.91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14.00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10.90</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3640337553"/>
                  </a:ext>
                </a:extLst>
              </a:tr>
              <a:tr h="301781">
                <a:tc>
                  <a:txBody>
                    <a:bodyPr/>
                    <a:lstStyle/>
                    <a:p>
                      <a:pPr algn="l" fontAlgn="b"/>
                      <a:r>
                        <a:rPr lang="en-US" sz="700" u="none" strike="noStrike">
                          <a:effectLst/>
                        </a:rPr>
                        <a:t>Production_percent</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0.33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0.22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0.46</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0.36</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982894297"/>
                  </a:ext>
                </a:extLst>
              </a:tr>
              <a:tr h="301781">
                <a:tc>
                  <a:txBody>
                    <a:bodyPr/>
                    <a:lstStyle/>
                    <a:p>
                      <a:pPr algn="l" fontAlgn="b"/>
                      <a:r>
                        <a:rPr lang="en-US" sz="700" u="none" strike="noStrike">
                          <a:effectLst/>
                        </a:rPr>
                        <a:t>Net_change_in_Assets</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973.93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3501.42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5699.15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-1470.07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4773.52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3569.51</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011646789"/>
                  </a:ext>
                </a:extLst>
              </a:tr>
              <a:tr h="203057">
                <a:tc>
                  <a:txBody>
                    <a:bodyPr/>
                    <a:lstStyle/>
                    <a:p>
                      <a:pPr algn="l" fontAlgn="b"/>
                      <a:r>
                        <a:rPr lang="en-US" sz="700" u="none" strike="noStrike">
                          <a:effectLst/>
                        </a:rPr>
                        <a:t>Assets_Liabilities</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2.74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2.45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2.23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1.39</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879105669"/>
                  </a:ext>
                </a:extLst>
              </a:tr>
              <a:tr h="203057">
                <a:tc>
                  <a:txBody>
                    <a:bodyPr/>
                    <a:lstStyle/>
                    <a:p>
                      <a:pPr algn="l" fontAlgn="b"/>
                      <a:r>
                        <a:rPr lang="en-US" sz="700" u="none" strike="noStrike">
                          <a:effectLst/>
                        </a:rPr>
                        <a:t>Revenue_Expense</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0.99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1.02</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2425273365"/>
                  </a:ext>
                </a:extLst>
              </a:tr>
              <a:tr h="112186">
                <a:tc>
                  <a:txBody>
                    <a:bodyPr/>
                    <a:lstStyle/>
                    <a:p>
                      <a:pPr algn="l" fontAlgn="b"/>
                      <a:r>
                        <a:rPr lang="en-US" sz="700" u="none" strike="noStrike">
                          <a:effectLst/>
                        </a:rPr>
                        <a:t>E</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46.77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48.88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45.07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51.99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51.60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50.30</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66853057"/>
                  </a:ext>
                </a:extLst>
              </a:tr>
              <a:tr h="112186">
                <a:tc>
                  <a:txBody>
                    <a:bodyPr/>
                    <a:lstStyle/>
                    <a:p>
                      <a:pPr algn="l" fontAlgn="b"/>
                      <a:r>
                        <a:rPr lang="en-US" sz="700" u="none" strike="noStrike">
                          <a:effectLst/>
                        </a:rPr>
                        <a:t>S</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58.27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59.83</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60.88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63.91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64.75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63.44</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1228905367"/>
                  </a:ext>
                </a:extLst>
              </a:tr>
              <a:tr h="112186">
                <a:tc>
                  <a:txBody>
                    <a:bodyPr/>
                    <a:lstStyle/>
                    <a:p>
                      <a:pPr algn="l" fontAlgn="b"/>
                      <a:r>
                        <a:rPr lang="en-US" sz="700" u="none" strike="noStrike">
                          <a:effectLst/>
                        </a:rPr>
                        <a:t>G</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68.50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69.48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70.77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71.35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74.22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72.58</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531301557"/>
                  </a:ext>
                </a:extLst>
              </a:tr>
              <a:tr h="112186">
                <a:tc>
                  <a:txBody>
                    <a:bodyPr/>
                    <a:lstStyle/>
                    <a:p>
                      <a:pPr algn="l" fontAlgn="b"/>
                      <a:r>
                        <a:rPr lang="en-US" sz="700" u="none" strike="noStrike">
                          <a:effectLst/>
                        </a:rPr>
                        <a:t>ESG</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60.64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62.10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61.98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64.77</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66.02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64.68</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3675360325"/>
                  </a:ext>
                </a:extLst>
              </a:tr>
              <a:tr h="112186">
                <a:tc>
                  <a:txBody>
                    <a:bodyPr/>
                    <a:lstStyle/>
                    <a:p>
                      <a:pPr algn="l" fontAlgn="b"/>
                      <a:r>
                        <a:rPr lang="en-US" sz="700" u="none" strike="noStrike">
                          <a:effectLst/>
                        </a:rPr>
                        <a:t>hrc_score</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48.70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59.04</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65.12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79.61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81.58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75.84</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781732358"/>
                  </a:ext>
                </a:extLst>
              </a:tr>
              <a:tr h="179638">
                <a:tc>
                  <a:txBody>
                    <a:bodyPr/>
                    <a:lstStyle/>
                    <a:p>
                      <a:pPr algn="l" fontAlgn="b"/>
                      <a:r>
                        <a:rPr lang="en-US" sz="700" u="none" strike="noStrike">
                          <a:effectLst/>
                        </a:rPr>
                        <a:t>Carbon_Emission_per_GDP</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539.08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385.59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341.65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267.50</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153.15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237.56</a:t>
                      </a:r>
                      <a:endParaRPr lang="en-US" sz="700" b="0" i="0" u="none" strike="noStrike">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489351794"/>
                  </a:ext>
                </a:extLst>
              </a:tr>
              <a:tr h="103239">
                <a:tc>
                  <a:txBody>
                    <a:bodyPr/>
                    <a:lstStyle/>
                    <a:p>
                      <a:pPr algn="l" fontAlgn="b"/>
                      <a:r>
                        <a:rPr lang="en-US" sz="700" u="none" strike="noStrike">
                          <a:effectLst/>
                        </a:rPr>
                        <a:t>security_rating</a:t>
                      </a:r>
                      <a:endParaRPr lang="en-US" sz="700" b="1"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519.18</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527.39</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559.45</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553.71</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a:effectLst/>
                        </a:rPr>
                        <a:t>548.42</a:t>
                      </a:r>
                      <a:endParaRPr lang="en-US" sz="700" b="0" i="0" u="none" strike="noStrike">
                        <a:solidFill>
                          <a:srgbClr val="000000"/>
                        </a:solidFill>
                        <a:effectLst/>
                        <a:latin typeface="Calibri" panose="020F0502020204030204" pitchFamily="34" charset="0"/>
                      </a:endParaRPr>
                    </a:p>
                  </a:txBody>
                  <a:tcPr marL="5914" marR="5914" marT="5914" marB="0" anchor="b"/>
                </a:tc>
                <a:tc>
                  <a:txBody>
                    <a:bodyPr/>
                    <a:lstStyle/>
                    <a:p>
                      <a:pPr algn="r" fontAlgn="b"/>
                      <a:r>
                        <a:rPr lang="en-US" sz="700" u="none" strike="noStrike" dirty="0">
                          <a:effectLst/>
                        </a:rPr>
                        <a:t>548.47</a:t>
                      </a:r>
                      <a:endParaRPr lang="en-US" sz="700" b="0" i="0" u="none" strike="noStrike" dirty="0">
                        <a:solidFill>
                          <a:srgbClr val="000000"/>
                        </a:solidFill>
                        <a:effectLst/>
                        <a:latin typeface="Calibri" panose="020F0502020204030204" pitchFamily="34" charset="0"/>
                      </a:endParaRPr>
                    </a:p>
                  </a:txBody>
                  <a:tcPr marL="5914" marR="5914" marT="5914" marB="0" anchor="b"/>
                </a:tc>
                <a:extLst>
                  <a:ext uri="{0D108BD9-81ED-4DB2-BD59-A6C34878D82A}">
                    <a16:rowId xmlns:a16="http://schemas.microsoft.com/office/drawing/2014/main" val="706772752"/>
                  </a:ext>
                </a:extLst>
              </a:tr>
            </a:tbl>
          </a:graphicData>
        </a:graphic>
      </p:graphicFrame>
      <p:graphicFrame>
        <p:nvGraphicFramePr>
          <p:cNvPr id="8" name="Table 7">
            <a:extLst>
              <a:ext uri="{FF2B5EF4-FFF2-40B4-BE49-F238E27FC236}">
                <a16:creationId xmlns:a16="http://schemas.microsoft.com/office/drawing/2014/main" id="{7BD59ACF-154E-4296-80FB-A2B258E416DA}"/>
              </a:ext>
            </a:extLst>
          </p:cNvPr>
          <p:cNvGraphicFramePr>
            <a:graphicFrameLocks noGrp="1"/>
          </p:cNvGraphicFramePr>
          <p:nvPr/>
        </p:nvGraphicFramePr>
        <p:xfrm>
          <a:off x="286928" y="958025"/>
          <a:ext cx="4464838" cy="4726820"/>
        </p:xfrm>
        <a:graphic>
          <a:graphicData uri="http://schemas.openxmlformats.org/drawingml/2006/table">
            <a:tbl>
              <a:tblPr>
                <a:tableStyleId>{3C2FFA5D-87B4-456A-9821-1D502468CF0F}</a:tableStyleId>
              </a:tblPr>
              <a:tblGrid>
                <a:gridCol w="875122">
                  <a:extLst>
                    <a:ext uri="{9D8B030D-6E8A-4147-A177-3AD203B41FA5}">
                      <a16:colId xmlns:a16="http://schemas.microsoft.com/office/drawing/2014/main" val="1536551113"/>
                    </a:ext>
                  </a:extLst>
                </a:gridCol>
                <a:gridCol w="400546">
                  <a:extLst>
                    <a:ext uri="{9D8B030D-6E8A-4147-A177-3AD203B41FA5}">
                      <a16:colId xmlns:a16="http://schemas.microsoft.com/office/drawing/2014/main" val="1580459912"/>
                    </a:ext>
                  </a:extLst>
                </a:gridCol>
                <a:gridCol w="637834">
                  <a:extLst>
                    <a:ext uri="{9D8B030D-6E8A-4147-A177-3AD203B41FA5}">
                      <a16:colId xmlns:a16="http://schemas.microsoft.com/office/drawing/2014/main" val="3732344172"/>
                    </a:ext>
                  </a:extLst>
                </a:gridCol>
                <a:gridCol w="637834">
                  <a:extLst>
                    <a:ext uri="{9D8B030D-6E8A-4147-A177-3AD203B41FA5}">
                      <a16:colId xmlns:a16="http://schemas.microsoft.com/office/drawing/2014/main" val="2160104935"/>
                    </a:ext>
                  </a:extLst>
                </a:gridCol>
                <a:gridCol w="637834">
                  <a:extLst>
                    <a:ext uri="{9D8B030D-6E8A-4147-A177-3AD203B41FA5}">
                      <a16:colId xmlns:a16="http://schemas.microsoft.com/office/drawing/2014/main" val="372875508"/>
                    </a:ext>
                  </a:extLst>
                </a:gridCol>
                <a:gridCol w="637834">
                  <a:extLst>
                    <a:ext uri="{9D8B030D-6E8A-4147-A177-3AD203B41FA5}">
                      <a16:colId xmlns:a16="http://schemas.microsoft.com/office/drawing/2014/main" val="1781943794"/>
                    </a:ext>
                  </a:extLst>
                </a:gridCol>
                <a:gridCol w="637834">
                  <a:extLst>
                    <a:ext uri="{9D8B030D-6E8A-4147-A177-3AD203B41FA5}">
                      <a16:colId xmlns:a16="http://schemas.microsoft.com/office/drawing/2014/main" val="402108352"/>
                    </a:ext>
                  </a:extLst>
                </a:gridCol>
              </a:tblGrid>
              <a:tr h="102166">
                <a:tc>
                  <a:txBody>
                    <a:bodyPr/>
                    <a:lstStyle/>
                    <a:p>
                      <a:pPr algn="l" fontAlgn="b"/>
                      <a:r>
                        <a:rPr lang="en-US" sz="600" u="none" strike="noStrike">
                          <a:effectLst/>
                        </a:rPr>
                        <a:t> </a:t>
                      </a:r>
                      <a:endParaRPr lang="en-US" sz="6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l" fontAlgn="b"/>
                      <a:r>
                        <a:rPr lang="en-US" sz="700" u="none" strike="noStrike">
                          <a:effectLst/>
                        </a:rPr>
                        <a:t>bmk</a:t>
                      </a:r>
                      <a:endParaRPr lang="en-US" sz="700" b="1"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427211658"/>
                  </a:ext>
                </a:extLst>
              </a:tr>
              <a:tr h="185512">
                <a:tc>
                  <a:txBody>
                    <a:bodyPr/>
                    <a:lstStyle/>
                    <a:p>
                      <a:pPr algn="l" fontAlgn="b"/>
                      <a:r>
                        <a:rPr lang="en-US" sz="700" u="none" strike="noStrike">
                          <a:effectLst/>
                        </a:rPr>
                        <a:t>Total Return</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3.86%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4.05%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4.24%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4.05%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4.07%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3.95%</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553990048"/>
                  </a:ext>
                </a:extLst>
              </a:tr>
              <a:tr h="102166">
                <a:tc>
                  <a:txBody>
                    <a:bodyPr/>
                    <a:lstStyle/>
                    <a:p>
                      <a:pPr algn="l" fontAlgn="b"/>
                      <a:r>
                        <a:rPr lang="en-US" sz="700" u="none" strike="noStrike">
                          <a:effectLst/>
                        </a:rPr>
                        <a:t>Total Vol</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2.72%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2.58%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2.48%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2.66%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2.73%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2.60%</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77696401"/>
                  </a:ext>
                </a:extLst>
              </a:tr>
              <a:tr h="102166">
                <a:tc>
                  <a:txBody>
                    <a:bodyPr/>
                    <a:lstStyle/>
                    <a:p>
                      <a:pPr algn="l" fontAlgn="b"/>
                      <a:r>
                        <a:rPr lang="en-US" sz="700" u="none" strike="noStrike">
                          <a:effectLst/>
                        </a:rPr>
                        <a:t>SR</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1.49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1.57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1.71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1.53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1.49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1.52</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317859785"/>
                  </a:ext>
                </a:extLst>
              </a:tr>
              <a:tr h="102166">
                <a:tc>
                  <a:txBody>
                    <a:bodyPr/>
                    <a:lstStyle/>
                    <a:p>
                      <a:pPr algn="l" fontAlgn="b"/>
                      <a:r>
                        <a:rPr lang="en-US" sz="700" u="none" strike="noStrike">
                          <a:effectLst/>
                        </a:rPr>
                        <a:t>Alpha</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0.15%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0.71%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-0.11%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4225602977"/>
                  </a:ext>
                </a:extLst>
              </a:tr>
              <a:tr h="102166">
                <a:tc>
                  <a:txBody>
                    <a:bodyPr/>
                    <a:lstStyle/>
                    <a:p>
                      <a:pPr algn="l" fontAlgn="b"/>
                      <a:r>
                        <a:rPr lang="en-US" sz="700" u="none" strike="noStrike">
                          <a:effectLst/>
                        </a:rPr>
                        <a:t>Beta</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0.98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0.97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0.87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617480679"/>
                  </a:ext>
                </a:extLst>
              </a:tr>
              <a:tr h="275713">
                <a:tc>
                  <a:txBody>
                    <a:bodyPr/>
                    <a:lstStyle/>
                    <a:p>
                      <a:pPr algn="l" fontAlgn="b"/>
                      <a:r>
                        <a:rPr lang="en-US" sz="700" u="none" strike="noStrike">
                          <a:effectLst/>
                        </a:rPr>
                        <a:t>Beta Adjusted IR</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0.10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0.32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0.75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-0.41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l" fontAlgn="b"/>
                      <a:r>
                        <a:rPr lang="en-US" sz="700" u="none" strike="noStrike">
                          <a:effectLst/>
                        </a:rPr>
                        <a:t>NaN</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4232413691"/>
                  </a:ext>
                </a:extLst>
              </a:tr>
              <a:tr h="185512">
                <a:tc>
                  <a:txBody>
                    <a:bodyPr/>
                    <a:lstStyle/>
                    <a:p>
                      <a:pPr algn="l" fontAlgn="b"/>
                      <a:r>
                        <a:rPr lang="en-US" sz="700" u="none" strike="noStrike">
                          <a:effectLst/>
                        </a:rPr>
                        <a:t>model_duration</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6.48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5.97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6.38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6.49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6.22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6.30</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36330499"/>
                  </a:ext>
                </a:extLst>
              </a:tr>
              <a:tr h="102166">
                <a:tc>
                  <a:txBody>
                    <a:bodyPr/>
                    <a:lstStyle/>
                    <a:p>
                      <a:pPr algn="l" fontAlgn="b"/>
                      <a:r>
                        <a:rPr lang="en-US" sz="700" u="none" strike="noStrike">
                          <a:effectLst/>
                        </a:rPr>
                        <a:t>ytw</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2.07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1.87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2.10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2.26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1.84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1.97</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3752145825"/>
                  </a:ext>
                </a:extLst>
              </a:tr>
              <a:tr h="185512">
                <a:tc>
                  <a:txBody>
                    <a:bodyPr/>
                    <a:lstStyle/>
                    <a:p>
                      <a:pPr algn="l" fontAlgn="b"/>
                      <a:r>
                        <a:rPr lang="en-US" sz="700" u="none" strike="noStrike">
                          <a:effectLst/>
                        </a:rPr>
                        <a:t>rating_num</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4.96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4.25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4.78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5.88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4.16</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4.65</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3612481581"/>
                  </a:ext>
                </a:extLst>
              </a:tr>
              <a:tr h="185512">
                <a:tc>
                  <a:txBody>
                    <a:bodyPr/>
                    <a:lstStyle/>
                    <a:p>
                      <a:pPr algn="l" fontAlgn="b"/>
                      <a:r>
                        <a:rPr lang="en-US" sz="700" u="none" strike="noStrike">
                          <a:effectLst/>
                        </a:rPr>
                        <a:t>Green_Tag</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1.11%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0.42%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0.24%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0.82%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1.67%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1.26%</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4085112391"/>
                  </a:ext>
                </a:extLst>
              </a:tr>
              <a:tr h="185512">
                <a:tc>
                  <a:txBody>
                    <a:bodyPr/>
                    <a:lstStyle/>
                    <a:p>
                      <a:pPr algn="l" fontAlgn="b"/>
                      <a:r>
                        <a:rPr lang="en-US" sz="700" u="none" strike="noStrike">
                          <a:effectLst/>
                        </a:rPr>
                        <a:t>raw_value</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0.04</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904122933"/>
                  </a:ext>
                </a:extLst>
              </a:tr>
              <a:tr h="185512">
                <a:tc>
                  <a:txBody>
                    <a:bodyPr/>
                    <a:lstStyle/>
                    <a:p>
                      <a:pPr algn="l" fontAlgn="b"/>
                      <a:r>
                        <a:rPr lang="en-US" sz="700" u="none" strike="noStrike">
                          <a:effectLst/>
                        </a:rPr>
                        <a:t>raw_carry</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5.23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4.92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4.48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4.77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4.82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4.77</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4232997970"/>
                  </a:ext>
                </a:extLst>
              </a:tr>
              <a:tr h="185512">
                <a:tc>
                  <a:txBody>
                    <a:bodyPr/>
                    <a:lstStyle/>
                    <a:p>
                      <a:pPr algn="l" fontAlgn="b"/>
                      <a:r>
                        <a:rPr lang="en-US" sz="700" u="none" strike="noStrike">
                          <a:effectLst/>
                        </a:rPr>
                        <a:t>raw_quality</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1.89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1.77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1.59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0.99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1.19</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381816123"/>
                  </a:ext>
                </a:extLst>
              </a:tr>
              <a:tr h="275713">
                <a:tc>
                  <a:txBody>
                    <a:bodyPr/>
                    <a:lstStyle/>
                    <a:p>
                      <a:pPr algn="l" fontAlgn="b"/>
                      <a:r>
                        <a:rPr lang="en-US" sz="700" u="none" strike="noStrike">
                          <a:effectLst/>
                        </a:rPr>
                        <a:t>Consumption_percent</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9.37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8.53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6.72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6.91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14.00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10.90</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630232833"/>
                  </a:ext>
                </a:extLst>
              </a:tr>
              <a:tr h="275713">
                <a:tc>
                  <a:txBody>
                    <a:bodyPr/>
                    <a:lstStyle/>
                    <a:p>
                      <a:pPr algn="l" fontAlgn="b"/>
                      <a:r>
                        <a:rPr lang="en-US" sz="700" u="none" strike="noStrike">
                          <a:effectLst/>
                        </a:rPr>
                        <a:t>Production_percent</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22.90%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33.44%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21.25%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21.87%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46.23%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35.65%</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571616992"/>
                  </a:ext>
                </a:extLst>
              </a:tr>
              <a:tr h="275713">
                <a:tc>
                  <a:txBody>
                    <a:bodyPr/>
                    <a:lstStyle/>
                    <a:p>
                      <a:pPr algn="l" fontAlgn="b"/>
                      <a:r>
                        <a:rPr lang="en-US" sz="700" u="none" strike="noStrike">
                          <a:effectLst/>
                        </a:rPr>
                        <a:t>Net_change_in_Assets</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973.93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3501.42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5699.15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-1470.07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4773.52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3569.51</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23527491"/>
                  </a:ext>
                </a:extLst>
              </a:tr>
              <a:tr h="185512">
                <a:tc>
                  <a:txBody>
                    <a:bodyPr/>
                    <a:lstStyle/>
                    <a:p>
                      <a:pPr algn="l" fontAlgn="b"/>
                      <a:r>
                        <a:rPr lang="en-US" sz="700" u="none" strike="noStrike">
                          <a:effectLst/>
                        </a:rPr>
                        <a:t>Assets_Liabilities</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2.74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2.45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2.23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1.39</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352621952"/>
                  </a:ext>
                </a:extLst>
              </a:tr>
              <a:tr h="275713">
                <a:tc>
                  <a:txBody>
                    <a:bodyPr/>
                    <a:lstStyle/>
                    <a:p>
                      <a:pPr algn="l" fontAlgn="b"/>
                      <a:r>
                        <a:rPr lang="en-US" sz="700" u="none" strike="noStrike">
                          <a:effectLst/>
                        </a:rPr>
                        <a:t>Revenue_Expense</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0.99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1.02</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3035776033"/>
                  </a:ext>
                </a:extLst>
              </a:tr>
              <a:tr h="102166">
                <a:tc>
                  <a:txBody>
                    <a:bodyPr/>
                    <a:lstStyle/>
                    <a:p>
                      <a:pPr algn="l" fontAlgn="b"/>
                      <a:r>
                        <a:rPr lang="en-US" sz="700" u="none" strike="noStrike">
                          <a:effectLst/>
                        </a:rPr>
                        <a:t>E</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46.77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48.88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45.07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51.99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51.60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50.30</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435481409"/>
                  </a:ext>
                </a:extLst>
              </a:tr>
              <a:tr h="102166">
                <a:tc>
                  <a:txBody>
                    <a:bodyPr/>
                    <a:lstStyle/>
                    <a:p>
                      <a:pPr algn="l" fontAlgn="b"/>
                      <a:r>
                        <a:rPr lang="en-US" sz="700" u="none" strike="noStrike">
                          <a:effectLst/>
                        </a:rPr>
                        <a:t>S</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58.27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59.83</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60.88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63.91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64.75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63.44</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929937663"/>
                  </a:ext>
                </a:extLst>
              </a:tr>
              <a:tr h="102166">
                <a:tc>
                  <a:txBody>
                    <a:bodyPr/>
                    <a:lstStyle/>
                    <a:p>
                      <a:pPr algn="l" fontAlgn="b"/>
                      <a:r>
                        <a:rPr lang="en-US" sz="700" u="none" strike="noStrike">
                          <a:effectLst/>
                        </a:rPr>
                        <a:t>G</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68.50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69.48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70.77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71.35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74.22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72.58</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645172972"/>
                  </a:ext>
                </a:extLst>
              </a:tr>
              <a:tr h="102166">
                <a:tc>
                  <a:txBody>
                    <a:bodyPr/>
                    <a:lstStyle/>
                    <a:p>
                      <a:pPr algn="l" fontAlgn="b"/>
                      <a:r>
                        <a:rPr lang="en-US" sz="700" u="none" strike="noStrike">
                          <a:effectLst/>
                        </a:rPr>
                        <a:t>ESG</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60.64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62.10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61.98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64.77</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66.02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64.68</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341167184"/>
                  </a:ext>
                </a:extLst>
              </a:tr>
              <a:tr h="185512">
                <a:tc>
                  <a:txBody>
                    <a:bodyPr/>
                    <a:lstStyle/>
                    <a:p>
                      <a:pPr algn="l" fontAlgn="b"/>
                      <a:r>
                        <a:rPr lang="en-US" sz="700" u="none" strike="noStrike">
                          <a:effectLst/>
                        </a:rPr>
                        <a:t>hrc_score</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48.70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59.04</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65.12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79.61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81.58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75.84</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963960180"/>
                  </a:ext>
                </a:extLst>
              </a:tr>
              <a:tr h="365915">
                <a:tc>
                  <a:txBody>
                    <a:bodyPr/>
                    <a:lstStyle/>
                    <a:p>
                      <a:pPr algn="l" fontAlgn="b"/>
                      <a:r>
                        <a:rPr lang="en-US" sz="700" u="none" strike="noStrike">
                          <a:effectLst/>
                        </a:rPr>
                        <a:t>Carbon_Emission_per_GDP</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539.08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385.59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341.65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267.50</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153.15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237.56</a:t>
                      </a:r>
                      <a:endParaRPr lang="en-US" sz="700" b="0" i="0" u="none" strike="noStrike">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1759862885"/>
                  </a:ext>
                </a:extLst>
              </a:tr>
              <a:tr h="185512">
                <a:tc>
                  <a:txBody>
                    <a:bodyPr/>
                    <a:lstStyle/>
                    <a:p>
                      <a:pPr algn="l" fontAlgn="b"/>
                      <a:r>
                        <a:rPr lang="en-US" sz="700" u="none" strike="noStrike">
                          <a:effectLst/>
                        </a:rPr>
                        <a:t>security_rating</a:t>
                      </a:r>
                      <a:endParaRPr lang="en-US" sz="700" b="1"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519.18</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527.39</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559.45</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553.71</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a:effectLst/>
                        </a:rPr>
                        <a:t>548.42</a:t>
                      </a:r>
                      <a:endParaRPr lang="en-US" sz="700" b="0" i="0" u="none" strike="noStrike">
                        <a:solidFill>
                          <a:srgbClr val="000000"/>
                        </a:solidFill>
                        <a:effectLst/>
                        <a:latin typeface="Calibri" panose="020F0502020204030204" pitchFamily="34" charset="0"/>
                      </a:endParaRPr>
                    </a:p>
                  </a:txBody>
                  <a:tcPr marL="6042" marR="6042" marT="6042" marB="0" anchor="b"/>
                </a:tc>
                <a:tc>
                  <a:txBody>
                    <a:bodyPr/>
                    <a:lstStyle/>
                    <a:p>
                      <a:pPr algn="r" fontAlgn="b"/>
                      <a:r>
                        <a:rPr lang="en-US" sz="700" u="none" strike="noStrike" dirty="0">
                          <a:effectLst/>
                        </a:rPr>
                        <a:t>548.47</a:t>
                      </a:r>
                      <a:endParaRPr lang="en-US" sz="700" b="0" i="0" u="none" strike="noStrike" dirty="0">
                        <a:solidFill>
                          <a:srgbClr val="000000"/>
                        </a:solidFill>
                        <a:effectLst/>
                        <a:latin typeface="Calibri" panose="020F0502020204030204" pitchFamily="34" charset="0"/>
                      </a:endParaRPr>
                    </a:p>
                  </a:txBody>
                  <a:tcPr marL="6042" marR="6042" marT="6042" marB="0" anchor="b"/>
                </a:tc>
                <a:extLst>
                  <a:ext uri="{0D108BD9-81ED-4DB2-BD59-A6C34878D82A}">
                    <a16:rowId xmlns:a16="http://schemas.microsoft.com/office/drawing/2014/main" val="2659930977"/>
                  </a:ext>
                </a:extLst>
              </a:tr>
            </a:tbl>
          </a:graphicData>
        </a:graphic>
      </p:graphicFrame>
      <p:sp>
        <p:nvSpPr>
          <p:cNvPr id="9" name="TextBox 8">
            <a:extLst>
              <a:ext uri="{FF2B5EF4-FFF2-40B4-BE49-F238E27FC236}">
                <a16:creationId xmlns:a16="http://schemas.microsoft.com/office/drawing/2014/main" id="{B76D4B4C-B562-422F-9C06-6B1F93AD0DF0}"/>
              </a:ext>
            </a:extLst>
          </p:cNvPr>
          <p:cNvSpPr txBox="1"/>
          <p:nvPr/>
        </p:nvSpPr>
        <p:spPr>
          <a:xfrm>
            <a:off x="1190625" y="683999"/>
            <a:ext cx="2838450" cy="274026"/>
          </a:xfrm>
          <a:prstGeom prst="rect">
            <a:avLst/>
          </a:prstGeom>
          <a:noFill/>
        </p:spPr>
        <p:txBody>
          <a:bodyPr wrap="square" lIns="0" tIns="0" rIns="0" bIns="0" rtlCol="0">
            <a:noAutofit/>
          </a:bodyPr>
          <a:lstStyle/>
          <a:p>
            <a:pPr algn="l">
              <a:buClr>
                <a:schemeClr val="tx1"/>
              </a:buClr>
              <a:buSzPct val="110000"/>
            </a:pPr>
            <a:r>
              <a:rPr lang="en-US" sz="1500" b="1" dirty="0"/>
              <a:t>Total Returns</a:t>
            </a:r>
          </a:p>
        </p:txBody>
      </p:sp>
      <p:sp>
        <p:nvSpPr>
          <p:cNvPr id="15" name="TextBox 14">
            <a:extLst>
              <a:ext uri="{FF2B5EF4-FFF2-40B4-BE49-F238E27FC236}">
                <a16:creationId xmlns:a16="http://schemas.microsoft.com/office/drawing/2014/main" id="{2396F27D-72B4-46FB-8DDB-7CEBC0C19444}"/>
              </a:ext>
            </a:extLst>
          </p:cNvPr>
          <p:cNvSpPr txBox="1"/>
          <p:nvPr/>
        </p:nvSpPr>
        <p:spPr>
          <a:xfrm>
            <a:off x="6076950" y="674474"/>
            <a:ext cx="2838450" cy="274026"/>
          </a:xfrm>
          <a:prstGeom prst="rect">
            <a:avLst/>
          </a:prstGeom>
          <a:noFill/>
        </p:spPr>
        <p:txBody>
          <a:bodyPr wrap="square" lIns="0" tIns="0" rIns="0" bIns="0" rtlCol="0">
            <a:noAutofit/>
          </a:bodyPr>
          <a:lstStyle/>
          <a:p>
            <a:pPr algn="l">
              <a:buClr>
                <a:schemeClr val="tx1"/>
              </a:buClr>
              <a:buSzPct val="110000"/>
            </a:pPr>
            <a:r>
              <a:rPr lang="en-US" sz="1500" b="1" dirty="0"/>
              <a:t>Excess Returns</a:t>
            </a:r>
          </a:p>
        </p:txBody>
      </p:sp>
    </p:spTree>
    <p:extLst>
      <p:ext uri="{BB962C8B-B14F-4D97-AF65-F5344CB8AC3E}">
        <p14:creationId xmlns:p14="http://schemas.microsoft.com/office/powerpoint/2010/main" val="1635180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B0F64-45F0-8344-A052-F3617CEE408C}"/>
              </a:ext>
            </a:extLst>
          </p:cNvPr>
          <p:cNvSpPr>
            <a:spLocks noGrp="1"/>
          </p:cNvSpPr>
          <p:nvPr>
            <p:ph type="sldNum" sz="quarter" idx="41"/>
          </p:nvPr>
        </p:nvSpPr>
        <p:spPr/>
        <p:txBody>
          <a:bodyPr/>
          <a:lstStyle/>
          <a:p>
            <a:fld id="{C0531ADF-2191-45C5-9D71-08764BF86A6F}" type="slidenum">
              <a:rPr lang="en-US" smtClean="0"/>
              <a:pPr/>
              <a:t>25</a:t>
            </a:fld>
            <a:endParaRPr lang="en-US"/>
          </a:p>
        </p:txBody>
      </p:sp>
      <p:sp>
        <p:nvSpPr>
          <p:cNvPr id="3" name="Footer Placeholder 2">
            <a:extLst>
              <a:ext uri="{FF2B5EF4-FFF2-40B4-BE49-F238E27FC236}">
                <a16:creationId xmlns:a16="http://schemas.microsoft.com/office/drawing/2014/main" id="{D6E5AF88-FB29-794B-977A-75E44B02DCFA}"/>
              </a:ext>
            </a:extLst>
          </p:cNvPr>
          <p:cNvSpPr>
            <a:spLocks noGrp="1"/>
          </p:cNvSpPr>
          <p:nvPr>
            <p:ph type="ftr" sz="quarter" idx="42"/>
          </p:nvPr>
        </p:nvSpPr>
        <p:spPr/>
        <p:txBody>
          <a:bodyPr/>
          <a:lstStyle/>
          <a:p>
            <a:r>
              <a:rPr lang="en-US"/>
              <a:t>Limited Distribution</a:t>
            </a:r>
          </a:p>
        </p:txBody>
      </p:sp>
      <p:sp>
        <p:nvSpPr>
          <p:cNvPr id="6" name="Text Placeholder 5">
            <a:extLst>
              <a:ext uri="{FF2B5EF4-FFF2-40B4-BE49-F238E27FC236}">
                <a16:creationId xmlns:a16="http://schemas.microsoft.com/office/drawing/2014/main" id="{A9CE01C3-84ED-6540-9FE3-3CB11CF26599}"/>
              </a:ext>
            </a:extLst>
          </p:cNvPr>
          <p:cNvSpPr>
            <a:spLocks noGrp="1"/>
          </p:cNvSpPr>
          <p:nvPr>
            <p:ph type="body" sz="quarter" idx="39"/>
          </p:nvPr>
        </p:nvSpPr>
        <p:spPr>
          <a:xfrm>
            <a:off x="4651515" y="3519115"/>
            <a:ext cx="4267198" cy="461665"/>
          </a:xfrm>
        </p:spPr>
        <p:txBody>
          <a:bodyPr/>
          <a:lstStyle/>
          <a:p>
            <a:pPr>
              <a:spcBef>
                <a:spcPct val="0"/>
              </a:spcBef>
              <a:spcAft>
                <a:spcPct val="0"/>
              </a:spcAft>
              <a:defRPr/>
            </a:pPr>
            <a:r>
              <a:rPr lang="en-US" sz="1200" i="1" dirty="0"/>
              <a:t>Panel Regressing carbon value using Policy Scores Current</a:t>
            </a:r>
          </a:p>
        </p:txBody>
      </p:sp>
      <p:sp>
        <p:nvSpPr>
          <p:cNvPr id="9" name="Text Placeholder 8">
            <a:extLst>
              <a:ext uri="{FF2B5EF4-FFF2-40B4-BE49-F238E27FC236}">
                <a16:creationId xmlns:a16="http://schemas.microsoft.com/office/drawing/2014/main" id="{D2E352D5-A491-DD46-9575-81F194C5EFAF}"/>
              </a:ext>
            </a:extLst>
          </p:cNvPr>
          <p:cNvSpPr>
            <a:spLocks noGrp="1"/>
          </p:cNvSpPr>
          <p:nvPr>
            <p:ph type="body" sz="quarter" idx="36"/>
          </p:nvPr>
        </p:nvSpPr>
        <p:spPr>
          <a:xfrm>
            <a:off x="304800" y="3519557"/>
            <a:ext cx="4267200" cy="461665"/>
          </a:xfrm>
        </p:spPr>
        <p:txBody>
          <a:bodyPr/>
          <a:lstStyle/>
          <a:p>
            <a:r>
              <a:rPr lang="en-US" sz="1200" i="1" dirty="0"/>
              <a:t>Regressing Next carbon value using Policy Scores Current and Next</a:t>
            </a:r>
          </a:p>
        </p:txBody>
      </p:sp>
      <p:sp>
        <p:nvSpPr>
          <p:cNvPr id="12" name="Text Placeholder 11">
            <a:extLst>
              <a:ext uri="{FF2B5EF4-FFF2-40B4-BE49-F238E27FC236}">
                <a16:creationId xmlns:a16="http://schemas.microsoft.com/office/drawing/2014/main" id="{EAE4710E-7C88-3044-8C48-94965261CD41}"/>
              </a:ext>
            </a:extLst>
          </p:cNvPr>
          <p:cNvSpPr>
            <a:spLocks noGrp="1"/>
          </p:cNvSpPr>
          <p:nvPr>
            <p:ph type="body" sz="quarter" idx="33"/>
          </p:nvPr>
        </p:nvSpPr>
        <p:spPr>
          <a:xfrm>
            <a:off x="4760976" y="1181264"/>
            <a:ext cx="4078224" cy="276999"/>
          </a:xfrm>
        </p:spPr>
        <p:txBody>
          <a:bodyPr/>
          <a:lstStyle/>
          <a:p>
            <a:r>
              <a:rPr lang="en-US" sz="1200" dirty="0"/>
              <a:t>Trends of Carbon per GDP with Green Policy Score</a:t>
            </a:r>
          </a:p>
        </p:txBody>
      </p:sp>
      <p:sp>
        <p:nvSpPr>
          <p:cNvPr id="16" name="Title 15">
            <a:extLst>
              <a:ext uri="{FF2B5EF4-FFF2-40B4-BE49-F238E27FC236}">
                <a16:creationId xmlns:a16="http://schemas.microsoft.com/office/drawing/2014/main" id="{8A6EF3A2-190B-554F-95E7-1BC353CB6A78}"/>
              </a:ext>
            </a:extLst>
          </p:cNvPr>
          <p:cNvSpPr>
            <a:spLocks noGrp="1"/>
          </p:cNvSpPr>
          <p:nvPr>
            <p:ph type="title"/>
          </p:nvPr>
        </p:nvSpPr>
        <p:spPr/>
        <p:txBody>
          <a:bodyPr/>
          <a:lstStyle/>
          <a:p>
            <a:r>
              <a:rPr lang="en-US" dirty="0"/>
              <a:t>Finding the Double-Bottom Line</a:t>
            </a:r>
            <a:br>
              <a:rPr lang="en-US" dirty="0"/>
            </a:br>
            <a:r>
              <a:rPr lang="en-US" sz="1800" i="1" dirty="0">
                <a:solidFill>
                  <a:schemeClr val="accent3"/>
                </a:solidFill>
                <a:latin typeface="+mn-lt"/>
              </a:rPr>
              <a:t>Sustainable outcomes and alpha drivers for State Green Policy Signal</a:t>
            </a:r>
          </a:p>
        </p:txBody>
      </p:sp>
      <p:sp>
        <p:nvSpPr>
          <p:cNvPr id="19" name="Content Placeholder 10">
            <a:extLst>
              <a:ext uri="{FF2B5EF4-FFF2-40B4-BE49-F238E27FC236}">
                <a16:creationId xmlns:a16="http://schemas.microsoft.com/office/drawing/2014/main" id="{D1838D95-8A51-874E-B3D7-EC8AA03B18EF}"/>
              </a:ext>
            </a:extLst>
          </p:cNvPr>
          <p:cNvSpPr txBox="1">
            <a:spLocks/>
          </p:cNvSpPr>
          <p:nvPr/>
        </p:nvSpPr>
        <p:spPr>
          <a:xfrm>
            <a:off x="243630" y="1262885"/>
            <a:ext cx="4267200" cy="1425751"/>
          </a:xfrm>
          <a:prstGeom prst="rect">
            <a:avLst/>
          </a:prstGeom>
        </p:spPr>
        <p:txBody>
          <a:bodyPr vert="horz" lIns="13716" tIns="0" rIns="13716" bIns="0" rtlCol="0">
            <a:noAutofit/>
          </a:bodyPr>
          <a:lstStyle>
            <a:lvl1pPr marL="0" marR="0" indent="0" algn="l" defTabSz="914400" rtl="0" eaLnBrk="1" fontAlgn="auto" latinLnBrk="0" hangingPunct="1">
              <a:lnSpc>
                <a:spcPct val="100000"/>
              </a:lnSpc>
              <a:spcBef>
                <a:spcPts val="700"/>
              </a:spcBef>
              <a:spcAft>
                <a:spcPts val="0"/>
              </a:spcAft>
              <a:buSzTx/>
              <a:buFont typeface="Arial" pitchFamily="34" charset="0"/>
              <a:buNone/>
              <a:tabLst/>
              <a:defRPr kumimoji="0" sz="1200" b="1" i="0" u="none" strike="noStrike" kern="1200" cap="none" spc="0" normalizeH="0" baseline="0">
                <a:ln>
                  <a:noFill/>
                </a:ln>
                <a:solidFill>
                  <a:schemeClr val="tx2"/>
                </a:solidFill>
                <a:effectLst/>
                <a:uLnTx/>
                <a:uFillTx/>
                <a:latin typeface="BLK Fort" panose="020B0503030202060203" pitchFamily="34" charset="0"/>
                <a:ea typeface="+mn-ea"/>
                <a:cs typeface="+mn-cs"/>
              </a:defRPr>
            </a:lvl1pPr>
            <a:lvl2pPr marL="13716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2pPr>
            <a:lvl3pPr marL="301752"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3pPr>
            <a:lvl4pPr marL="50292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4pPr>
            <a:lvl5pPr marL="694944"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5pPr>
            <a:lvl6pPr marL="886968"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6pPr>
            <a:lvl7pPr marL="1078992"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7pPr>
            <a:lvl8pPr marL="1271016"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8pPr>
            <a:lvl9pPr marL="1463040"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9pPr>
          </a:lstStyle>
          <a:p>
            <a:r>
              <a:rPr lang="en-US" sz="1100" i="1" dirty="0">
                <a:solidFill>
                  <a:schemeClr val="tx1"/>
                </a:solidFill>
              </a:rPr>
              <a:t>Investment Result: </a:t>
            </a:r>
            <a:r>
              <a:rPr lang="en-US" sz="1100" b="0" i="1" dirty="0">
                <a:solidFill>
                  <a:srgbClr val="FF0000"/>
                </a:solidFill>
              </a:rPr>
              <a:t>States with lowest Green Policy generally have lowest returns and can be a leading indicator for deterioration in state quality with lower performance.</a:t>
            </a:r>
            <a:endParaRPr lang="en-US" sz="1100" b="0" i="1" dirty="0"/>
          </a:p>
          <a:p>
            <a:r>
              <a:rPr lang="en-US" sz="1100" i="1" dirty="0">
                <a:solidFill>
                  <a:schemeClr val="tx1"/>
                </a:solidFill>
              </a:rPr>
              <a:t>Sustainable Result:</a:t>
            </a:r>
            <a:r>
              <a:rPr lang="en-US" sz="1100" i="1" dirty="0"/>
              <a:t> </a:t>
            </a:r>
            <a:r>
              <a:rPr lang="en-US" sz="1100" b="0" i="1" dirty="0">
                <a:solidFill>
                  <a:srgbClr val="FF0000"/>
                </a:solidFill>
              </a:rPr>
              <a:t>High Carbon per GDP are generally associated with lower Green Policy scores and is a leading indicator of </a:t>
            </a:r>
            <a:r>
              <a:rPr lang="en-US" sz="1100" i="1" dirty="0">
                <a:solidFill>
                  <a:srgbClr val="FF0000"/>
                </a:solidFill>
              </a:rPr>
              <a:t>reduction </a:t>
            </a:r>
            <a:r>
              <a:rPr lang="en-US" sz="1100" b="0" i="1" dirty="0">
                <a:solidFill>
                  <a:srgbClr val="FF0000"/>
                </a:solidFill>
              </a:rPr>
              <a:t>in Carbon per GDP Scores</a:t>
            </a:r>
            <a:endParaRPr lang="en-US" sz="1100" i="1" dirty="0">
              <a:solidFill>
                <a:srgbClr val="FF0000"/>
              </a:solidFill>
            </a:endParaRPr>
          </a:p>
        </p:txBody>
      </p:sp>
      <p:pic>
        <p:nvPicPr>
          <p:cNvPr id="8" name="Picture 7">
            <a:extLst>
              <a:ext uri="{FF2B5EF4-FFF2-40B4-BE49-F238E27FC236}">
                <a16:creationId xmlns:a16="http://schemas.microsoft.com/office/drawing/2014/main" id="{D60D5DAD-6910-40CE-BB52-C54AB8A1F6E8}"/>
              </a:ext>
            </a:extLst>
          </p:cNvPr>
          <p:cNvPicPr>
            <a:picLocks noChangeAspect="1"/>
          </p:cNvPicPr>
          <p:nvPr/>
        </p:nvPicPr>
        <p:blipFill>
          <a:blip r:embed="rId2"/>
          <a:stretch>
            <a:fillRect/>
          </a:stretch>
        </p:blipFill>
        <p:spPr>
          <a:xfrm>
            <a:off x="360316" y="4101326"/>
            <a:ext cx="1744329" cy="2120946"/>
          </a:xfrm>
          <a:prstGeom prst="rect">
            <a:avLst/>
          </a:prstGeom>
        </p:spPr>
      </p:pic>
      <p:pic>
        <p:nvPicPr>
          <p:cNvPr id="13" name="Picture 12">
            <a:extLst>
              <a:ext uri="{FF2B5EF4-FFF2-40B4-BE49-F238E27FC236}">
                <a16:creationId xmlns:a16="http://schemas.microsoft.com/office/drawing/2014/main" id="{548AF1F4-64EC-4081-81B6-50A6E64F1830}"/>
              </a:ext>
            </a:extLst>
          </p:cNvPr>
          <p:cNvPicPr>
            <a:picLocks noChangeAspect="1"/>
          </p:cNvPicPr>
          <p:nvPr/>
        </p:nvPicPr>
        <p:blipFill>
          <a:blip r:embed="rId3"/>
          <a:stretch>
            <a:fillRect/>
          </a:stretch>
        </p:blipFill>
        <p:spPr>
          <a:xfrm>
            <a:off x="2575152" y="4101326"/>
            <a:ext cx="1809614" cy="2120946"/>
          </a:xfrm>
          <a:prstGeom prst="rect">
            <a:avLst/>
          </a:prstGeom>
        </p:spPr>
      </p:pic>
      <p:pic>
        <p:nvPicPr>
          <p:cNvPr id="17" name="Picture 16">
            <a:extLst>
              <a:ext uri="{FF2B5EF4-FFF2-40B4-BE49-F238E27FC236}">
                <a16:creationId xmlns:a16="http://schemas.microsoft.com/office/drawing/2014/main" id="{C0EFAD48-CE26-41D8-B7D0-E1FB297A97F0}"/>
              </a:ext>
            </a:extLst>
          </p:cNvPr>
          <p:cNvPicPr>
            <a:picLocks noChangeAspect="1"/>
          </p:cNvPicPr>
          <p:nvPr/>
        </p:nvPicPr>
        <p:blipFill>
          <a:blip r:embed="rId4"/>
          <a:stretch>
            <a:fillRect/>
          </a:stretch>
        </p:blipFill>
        <p:spPr>
          <a:xfrm>
            <a:off x="5050803" y="4066547"/>
            <a:ext cx="1749285" cy="2155725"/>
          </a:xfrm>
          <a:prstGeom prst="rect">
            <a:avLst/>
          </a:prstGeom>
        </p:spPr>
      </p:pic>
      <p:pic>
        <p:nvPicPr>
          <p:cNvPr id="31" name="Picture 30">
            <a:extLst>
              <a:ext uri="{FF2B5EF4-FFF2-40B4-BE49-F238E27FC236}">
                <a16:creationId xmlns:a16="http://schemas.microsoft.com/office/drawing/2014/main" id="{1EE28D64-329C-48A8-B528-598A73FEEFD2}"/>
              </a:ext>
            </a:extLst>
          </p:cNvPr>
          <p:cNvPicPr>
            <a:picLocks noChangeAspect="1"/>
          </p:cNvPicPr>
          <p:nvPr/>
        </p:nvPicPr>
        <p:blipFill>
          <a:blip r:embed="rId5"/>
          <a:stretch>
            <a:fillRect/>
          </a:stretch>
        </p:blipFill>
        <p:spPr>
          <a:xfrm>
            <a:off x="4572000" y="2112577"/>
            <a:ext cx="1979771" cy="1373402"/>
          </a:xfrm>
          <a:prstGeom prst="rect">
            <a:avLst/>
          </a:prstGeom>
        </p:spPr>
      </p:pic>
      <p:pic>
        <p:nvPicPr>
          <p:cNvPr id="33" name="Picture 32">
            <a:extLst>
              <a:ext uri="{FF2B5EF4-FFF2-40B4-BE49-F238E27FC236}">
                <a16:creationId xmlns:a16="http://schemas.microsoft.com/office/drawing/2014/main" id="{F37163B3-8816-41A2-9A6F-72FB7E0CC978}"/>
              </a:ext>
            </a:extLst>
          </p:cNvPr>
          <p:cNvPicPr>
            <a:picLocks noChangeAspect="1"/>
          </p:cNvPicPr>
          <p:nvPr/>
        </p:nvPicPr>
        <p:blipFill>
          <a:blip r:embed="rId6"/>
          <a:stretch>
            <a:fillRect/>
          </a:stretch>
        </p:blipFill>
        <p:spPr>
          <a:xfrm>
            <a:off x="6785114" y="2080779"/>
            <a:ext cx="1979771" cy="1371404"/>
          </a:xfrm>
          <a:prstGeom prst="rect">
            <a:avLst/>
          </a:prstGeom>
        </p:spPr>
      </p:pic>
      <p:sp>
        <p:nvSpPr>
          <p:cNvPr id="4" name="TextBox 3">
            <a:extLst>
              <a:ext uri="{FF2B5EF4-FFF2-40B4-BE49-F238E27FC236}">
                <a16:creationId xmlns:a16="http://schemas.microsoft.com/office/drawing/2014/main" id="{3ADD3B23-FD14-412B-97DA-FF6D50007EFD}"/>
              </a:ext>
            </a:extLst>
          </p:cNvPr>
          <p:cNvSpPr txBox="1"/>
          <p:nvPr/>
        </p:nvSpPr>
        <p:spPr>
          <a:xfrm>
            <a:off x="4572000" y="1835527"/>
            <a:ext cx="1979771" cy="276999"/>
          </a:xfrm>
          <a:prstGeom prst="rect">
            <a:avLst/>
          </a:prstGeom>
          <a:noFill/>
        </p:spPr>
        <p:txBody>
          <a:bodyPr wrap="square" lIns="0" tIns="0" rIns="0" bIns="0" rtlCol="0">
            <a:noAutofit/>
          </a:bodyPr>
          <a:lstStyle/>
          <a:p>
            <a:pPr algn="l">
              <a:buClr>
                <a:schemeClr val="tx1"/>
              </a:buClr>
              <a:buSzPct val="110000"/>
            </a:pPr>
            <a:r>
              <a:rPr lang="en-US" sz="1000" dirty="0"/>
              <a:t>Carbon per GDP Value with Time</a:t>
            </a:r>
          </a:p>
        </p:txBody>
      </p:sp>
      <p:sp>
        <p:nvSpPr>
          <p:cNvPr id="18" name="TextBox 17">
            <a:extLst>
              <a:ext uri="{FF2B5EF4-FFF2-40B4-BE49-F238E27FC236}">
                <a16:creationId xmlns:a16="http://schemas.microsoft.com/office/drawing/2014/main" id="{08C83FF6-A5CE-43E2-91C5-17B46B74F460}"/>
              </a:ext>
            </a:extLst>
          </p:cNvPr>
          <p:cNvSpPr txBox="1"/>
          <p:nvPr/>
        </p:nvSpPr>
        <p:spPr>
          <a:xfrm>
            <a:off x="6846284" y="1841680"/>
            <a:ext cx="1979771" cy="276999"/>
          </a:xfrm>
          <a:prstGeom prst="rect">
            <a:avLst/>
          </a:prstGeom>
          <a:noFill/>
        </p:spPr>
        <p:txBody>
          <a:bodyPr wrap="square" lIns="0" tIns="0" rIns="0" bIns="0" rtlCol="0">
            <a:noAutofit/>
          </a:bodyPr>
          <a:lstStyle/>
          <a:p>
            <a:pPr algn="l">
              <a:buClr>
                <a:schemeClr val="tx1"/>
              </a:buClr>
              <a:buSzPct val="110000"/>
            </a:pPr>
            <a:r>
              <a:rPr lang="en-US" sz="1000" dirty="0"/>
              <a:t>Green Policy Scores with Time</a:t>
            </a:r>
          </a:p>
        </p:txBody>
      </p:sp>
    </p:spTree>
    <p:extLst>
      <p:ext uri="{BB962C8B-B14F-4D97-AF65-F5344CB8AC3E}">
        <p14:creationId xmlns:p14="http://schemas.microsoft.com/office/powerpoint/2010/main" val="1792924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BB0F64-45F0-8344-A052-F3617CEE408C}"/>
              </a:ext>
            </a:extLst>
          </p:cNvPr>
          <p:cNvSpPr>
            <a:spLocks noGrp="1"/>
          </p:cNvSpPr>
          <p:nvPr>
            <p:ph type="sldNum" sz="quarter" idx="41"/>
          </p:nvPr>
        </p:nvSpPr>
        <p:spPr/>
        <p:txBody>
          <a:bodyPr/>
          <a:lstStyle/>
          <a:p>
            <a:fld id="{C0531ADF-2191-45C5-9D71-08764BF86A6F}" type="slidenum">
              <a:rPr lang="en-US" smtClean="0"/>
              <a:pPr/>
              <a:t>26</a:t>
            </a:fld>
            <a:endParaRPr lang="en-US"/>
          </a:p>
        </p:txBody>
      </p:sp>
      <p:sp>
        <p:nvSpPr>
          <p:cNvPr id="3" name="Footer Placeholder 2">
            <a:extLst>
              <a:ext uri="{FF2B5EF4-FFF2-40B4-BE49-F238E27FC236}">
                <a16:creationId xmlns:a16="http://schemas.microsoft.com/office/drawing/2014/main" id="{D6E5AF88-FB29-794B-977A-75E44B02DCFA}"/>
              </a:ext>
            </a:extLst>
          </p:cNvPr>
          <p:cNvSpPr>
            <a:spLocks noGrp="1"/>
          </p:cNvSpPr>
          <p:nvPr>
            <p:ph type="ftr" sz="quarter" idx="42"/>
          </p:nvPr>
        </p:nvSpPr>
        <p:spPr/>
        <p:txBody>
          <a:bodyPr/>
          <a:lstStyle/>
          <a:p>
            <a:r>
              <a:rPr lang="en-US"/>
              <a:t>Limited Distribution</a:t>
            </a:r>
          </a:p>
        </p:txBody>
      </p:sp>
      <p:sp>
        <p:nvSpPr>
          <p:cNvPr id="6" name="Text Placeholder 5">
            <a:extLst>
              <a:ext uri="{FF2B5EF4-FFF2-40B4-BE49-F238E27FC236}">
                <a16:creationId xmlns:a16="http://schemas.microsoft.com/office/drawing/2014/main" id="{A9CE01C3-84ED-6540-9FE3-3CB11CF26599}"/>
              </a:ext>
            </a:extLst>
          </p:cNvPr>
          <p:cNvSpPr>
            <a:spLocks noGrp="1"/>
          </p:cNvSpPr>
          <p:nvPr>
            <p:ph type="body" sz="quarter" idx="39"/>
          </p:nvPr>
        </p:nvSpPr>
        <p:spPr>
          <a:xfrm>
            <a:off x="4651515" y="3519115"/>
            <a:ext cx="4267198" cy="461665"/>
          </a:xfrm>
        </p:spPr>
        <p:txBody>
          <a:bodyPr/>
          <a:lstStyle/>
          <a:p>
            <a:pPr>
              <a:spcBef>
                <a:spcPct val="0"/>
              </a:spcBef>
              <a:spcAft>
                <a:spcPct val="0"/>
              </a:spcAft>
              <a:defRPr/>
            </a:pPr>
            <a:r>
              <a:rPr lang="en-US" sz="1200" i="1" dirty="0"/>
              <a:t>Panel Regressing %Green production using Policy Scores Current</a:t>
            </a:r>
          </a:p>
        </p:txBody>
      </p:sp>
      <p:sp>
        <p:nvSpPr>
          <p:cNvPr id="9" name="Text Placeholder 8">
            <a:extLst>
              <a:ext uri="{FF2B5EF4-FFF2-40B4-BE49-F238E27FC236}">
                <a16:creationId xmlns:a16="http://schemas.microsoft.com/office/drawing/2014/main" id="{D2E352D5-A491-DD46-9575-81F194C5EFAF}"/>
              </a:ext>
            </a:extLst>
          </p:cNvPr>
          <p:cNvSpPr>
            <a:spLocks noGrp="1"/>
          </p:cNvSpPr>
          <p:nvPr>
            <p:ph type="body" sz="quarter" idx="36"/>
          </p:nvPr>
        </p:nvSpPr>
        <p:spPr>
          <a:xfrm>
            <a:off x="304800" y="3519557"/>
            <a:ext cx="4267200" cy="461665"/>
          </a:xfrm>
        </p:spPr>
        <p:txBody>
          <a:bodyPr/>
          <a:lstStyle/>
          <a:p>
            <a:r>
              <a:rPr lang="en-US" sz="1200" i="1" dirty="0"/>
              <a:t>Regressing Next Green Production using Policy Scores Current and Next</a:t>
            </a:r>
          </a:p>
        </p:txBody>
      </p:sp>
      <p:sp>
        <p:nvSpPr>
          <p:cNvPr id="12" name="Text Placeholder 11">
            <a:extLst>
              <a:ext uri="{FF2B5EF4-FFF2-40B4-BE49-F238E27FC236}">
                <a16:creationId xmlns:a16="http://schemas.microsoft.com/office/drawing/2014/main" id="{EAE4710E-7C88-3044-8C48-94965261CD41}"/>
              </a:ext>
            </a:extLst>
          </p:cNvPr>
          <p:cNvSpPr>
            <a:spLocks noGrp="1"/>
          </p:cNvSpPr>
          <p:nvPr>
            <p:ph type="body" sz="quarter" idx="33"/>
          </p:nvPr>
        </p:nvSpPr>
        <p:spPr>
          <a:xfrm>
            <a:off x="4760976" y="996598"/>
            <a:ext cx="4078224" cy="461665"/>
          </a:xfrm>
        </p:spPr>
        <p:txBody>
          <a:bodyPr/>
          <a:lstStyle/>
          <a:p>
            <a:r>
              <a:rPr lang="en-US" sz="1200" dirty="0"/>
              <a:t>Trends of %Green Energy Production with Green Policy Score</a:t>
            </a:r>
          </a:p>
        </p:txBody>
      </p:sp>
      <p:sp>
        <p:nvSpPr>
          <p:cNvPr id="16" name="Title 15">
            <a:extLst>
              <a:ext uri="{FF2B5EF4-FFF2-40B4-BE49-F238E27FC236}">
                <a16:creationId xmlns:a16="http://schemas.microsoft.com/office/drawing/2014/main" id="{8A6EF3A2-190B-554F-95E7-1BC353CB6A78}"/>
              </a:ext>
            </a:extLst>
          </p:cNvPr>
          <p:cNvSpPr>
            <a:spLocks noGrp="1"/>
          </p:cNvSpPr>
          <p:nvPr>
            <p:ph type="title"/>
          </p:nvPr>
        </p:nvSpPr>
        <p:spPr/>
        <p:txBody>
          <a:bodyPr/>
          <a:lstStyle/>
          <a:p>
            <a:r>
              <a:rPr lang="en-US" dirty="0"/>
              <a:t>Finding the Double-Bottom Line</a:t>
            </a:r>
            <a:br>
              <a:rPr lang="en-US" dirty="0"/>
            </a:br>
            <a:r>
              <a:rPr lang="en-US" sz="1800" i="1" dirty="0">
                <a:solidFill>
                  <a:schemeClr val="accent3"/>
                </a:solidFill>
                <a:latin typeface="+mn-lt"/>
              </a:rPr>
              <a:t>Sustainable outcomes and alpha drivers for State Green Policy Signal</a:t>
            </a:r>
          </a:p>
        </p:txBody>
      </p:sp>
      <p:sp>
        <p:nvSpPr>
          <p:cNvPr id="19" name="Content Placeholder 10">
            <a:extLst>
              <a:ext uri="{FF2B5EF4-FFF2-40B4-BE49-F238E27FC236}">
                <a16:creationId xmlns:a16="http://schemas.microsoft.com/office/drawing/2014/main" id="{D1838D95-8A51-874E-B3D7-EC8AA03B18EF}"/>
              </a:ext>
            </a:extLst>
          </p:cNvPr>
          <p:cNvSpPr txBox="1">
            <a:spLocks/>
          </p:cNvSpPr>
          <p:nvPr/>
        </p:nvSpPr>
        <p:spPr>
          <a:xfrm>
            <a:off x="243630" y="1262885"/>
            <a:ext cx="4267200" cy="1425751"/>
          </a:xfrm>
          <a:prstGeom prst="rect">
            <a:avLst/>
          </a:prstGeom>
        </p:spPr>
        <p:txBody>
          <a:bodyPr vert="horz" lIns="13716" tIns="0" rIns="13716" bIns="0" rtlCol="0">
            <a:noAutofit/>
          </a:bodyPr>
          <a:lstStyle>
            <a:lvl1pPr marL="0" marR="0" indent="0" algn="l" defTabSz="914400" rtl="0" eaLnBrk="1" fontAlgn="auto" latinLnBrk="0" hangingPunct="1">
              <a:lnSpc>
                <a:spcPct val="100000"/>
              </a:lnSpc>
              <a:spcBef>
                <a:spcPts val="700"/>
              </a:spcBef>
              <a:spcAft>
                <a:spcPts val="0"/>
              </a:spcAft>
              <a:buSzTx/>
              <a:buFont typeface="Arial" pitchFamily="34" charset="0"/>
              <a:buNone/>
              <a:tabLst/>
              <a:defRPr kumimoji="0" sz="1200" b="1" i="0" u="none" strike="noStrike" kern="1200" cap="none" spc="0" normalizeH="0" baseline="0">
                <a:ln>
                  <a:noFill/>
                </a:ln>
                <a:solidFill>
                  <a:schemeClr val="tx2"/>
                </a:solidFill>
                <a:effectLst/>
                <a:uLnTx/>
                <a:uFillTx/>
                <a:latin typeface="BLK Fort" panose="020B0503030202060203" pitchFamily="34" charset="0"/>
                <a:ea typeface="+mn-ea"/>
                <a:cs typeface="+mn-cs"/>
              </a:defRPr>
            </a:lvl1pPr>
            <a:lvl2pPr marL="13716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2pPr>
            <a:lvl3pPr marL="301752"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3pPr>
            <a:lvl4pPr marL="50292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4pPr>
            <a:lvl5pPr marL="694944"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5pPr>
            <a:lvl6pPr marL="886968"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6pPr>
            <a:lvl7pPr marL="1078992"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7pPr>
            <a:lvl8pPr marL="1271016"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8pPr>
            <a:lvl9pPr marL="1463040"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9pPr>
          </a:lstStyle>
          <a:p>
            <a:r>
              <a:rPr lang="en-US" sz="1100" i="1" dirty="0">
                <a:solidFill>
                  <a:schemeClr val="tx1"/>
                </a:solidFill>
              </a:rPr>
              <a:t>Investment Result: </a:t>
            </a:r>
            <a:r>
              <a:rPr lang="en-US" sz="1100" b="0" i="1" dirty="0">
                <a:solidFill>
                  <a:srgbClr val="FF0000"/>
                </a:solidFill>
              </a:rPr>
              <a:t>States with lowest Green Policy generally have lowest returns and can be a leading indicator for deterioration in state quality with lower performance.</a:t>
            </a:r>
            <a:endParaRPr lang="en-US" sz="1100" b="0" i="1" dirty="0"/>
          </a:p>
          <a:p>
            <a:r>
              <a:rPr lang="en-US" sz="1100" i="1" dirty="0">
                <a:solidFill>
                  <a:schemeClr val="tx1"/>
                </a:solidFill>
              </a:rPr>
              <a:t>Sustainable Result:</a:t>
            </a:r>
            <a:r>
              <a:rPr lang="en-US" sz="1100" i="1" dirty="0"/>
              <a:t> </a:t>
            </a:r>
            <a:r>
              <a:rPr lang="en-US" sz="1100" b="0" i="1" dirty="0">
                <a:solidFill>
                  <a:srgbClr val="FF0000"/>
                </a:solidFill>
              </a:rPr>
              <a:t>Higher % Green Energy Production are generally associated with Higher Green Policy scores and is a leading indicator of increment in Green Policy scores </a:t>
            </a:r>
            <a:endParaRPr lang="en-US" sz="1100" i="1" dirty="0">
              <a:solidFill>
                <a:srgbClr val="FF0000"/>
              </a:solidFill>
            </a:endParaRPr>
          </a:p>
        </p:txBody>
      </p:sp>
      <p:pic>
        <p:nvPicPr>
          <p:cNvPr id="33" name="Picture 32">
            <a:extLst>
              <a:ext uri="{FF2B5EF4-FFF2-40B4-BE49-F238E27FC236}">
                <a16:creationId xmlns:a16="http://schemas.microsoft.com/office/drawing/2014/main" id="{F37163B3-8816-41A2-9A6F-72FB7E0CC978}"/>
              </a:ext>
            </a:extLst>
          </p:cNvPr>
          <p:cNvPicPr>
            <a:picLocks noChangeAspect="1"/>
          </p:cNvPicPr>
          <p:nvPr/>
        </p:nvPicPr>
        <p:blipFill>
          <a:blip r:embed="rId2"/>
          <a:stretch>
            <a:fillRect/>
          </a:stretch>
        </p:blipFill>
        <p:spPr>
          <a:xfrm>
            <a:off x="6785114" y="2080779"/>
            <a:ext cx="1979771" cy="1371404"/>
          </a:xfrm>
          <a:prstGeom prst="rect">
            <a:avLst/>
          </a:prstGeom>
        </p:spPr>
      </p:pic>
      <p:sp>
        <p:nvSpPr>
          <p:cNvPr id="4" name="TextBox 3">
            <a:extLst>
              <a:ext uri="{FF2B5EF4-FFF2-40B4-BE49-F238E27FC236}">
                <a16:creationId xmlns:a16="http://schemas.microsoft.com/office/drawing/2014/main" id="{3ADD3B23-FD14-412B-97DA-FF6D50007EFD}"/>
              </a:ext>
            </a:extLst>
          </p:cNvPr>
          <p:cNvSpPr txBox="1"/>
          <p:nvPr/>
        </p:nvSpPr>
        <p:spPr>
          <a:xfrm>
            <a:off x="4572000" y="1835527"/>
            <a:ext cx="1979771" cy="276999"/>
          </a:xfrm>
          <a:prstGeom prst="rect">
            <a:avLst/>
          </a:prstGeom>
          <a:noFill/>
        </p:spPr>
        <p:txBody>
          <a:bodyPr wrap="square" lIns="0" tIns="0" rIns="0" bIns="0" rtlCol="0">
            <a:noAutofit/>
          </a:bodyPr>
          <a:lstStyle/>
          <a:p>
            <a:pPr algn="l">
              <a:buClr>
                <a:schemeClr val="tx1"/>
              </a:buClr>
              <a:buSzPct val="110000"/>
            </a:pPr>
            <a:r>
              <a:rPr lang="en-US" sz="1000" dirty="0"/>
              <a:t>%Green Energy Production with Time</a:t>
            </a:r>
          </a:p>
        </p:txBody>
      </p:sp>
      <p:sp>
        <p:nvSpPr>
          <p:cNvPr id="18" name="TextBox 17">
            <a:extLst>
              <a:ext uri="{FF2B5EF4-FFF2-40B4-BE49-F238E27FC236}">
                <a16:creationId xmlns:a16="http://schemas.microsoft.com/office/drawing/2014/main" id="{08C83FF6-A5CE-43E2-91C5-17B46B74F460}"/>
              </a:ext>
            </a:extLst>
          </p:cNvPr>
          <p:cNvSpPr txBox="1"/>
          <p:nvPr/>
        </p:nvSpPr>
        <p:spPr>
          <a:xfrm>
            <a:off x="6846284" y="1841680"/>
            <a:ext cx="1979771" cy="276999"/>
          </a:xfrm>
          <a:prstGeom prst="rect">
            <a:avLst/>
          </a:prstGeom>
          <a:noFill/>
        </p:spPr>
        <p:txBody>
          <a:bodyPr wrap="square" lIns="0" tIns="0" rIns="0" bIns="0" rtlCol="0">
            <a:noAutofit/>
          </a:bodyPr>
          <a:lstStyle/>
          <a:p>
            <a:pPr algn="l">
              <a:buClr>
                <a:schemeClr val="tx1"/>
              </a:buClr>
              <a:buSzPct val="110000"/>
            </a:pPr>
            <a:r>
              <a:rPr lang="en-US" sz="1000" dirty="0"/>
              <a:t>Green Policy Scores with Time</a:t>
            </a:r>
          </a:p>
        </p:txBody>
      </p:sp>
      <p:pic>
        <p:nvPicPr>
          <p:cNvPr id="20" name="Picture 19">
            <a:extLst>
              <a:ext uri="{FF2B5EF4-FFF2-40B4-BE49-F238E27FC236}">
                <a16:creationId xmlns:a16="http://schemas.microsoft.com/office/drawing/2014/main" id="{F2362F2E-7A9A-4444-BE96-4AE5B416C1EE}"/>
              </a:ext>
            </a:extLst>
          </p:cNvPr>
          <p:cNvPicPr>
            <a:picLocks noChangeAspect="1"/>
          </p:cNvPicPr>
          <p:nvPr/>
        </p:nvPicPr>
        <p:blipFill>
          <a:blip r:embed="rId3"/>
          <a:stretch>
            <a:fillRect/>
          </a:stretch>
        </p:blipFill>
        <p:spPr>
          <a:xfrm>
            <a:off x="4760976" y="2189649"/>
            <a:ext cx="1979771" cy="1262534"/>
          </a:xfrm>
          <a:prstGeom prst="rect">
            <a:avLst/>
          </a:prstGeom>
        </p:spPr>
      </p:pic>
      <p:pic>
        <p:nvPicPr>
          <p:cNvPr id="21" name="Picture 20">
            <a:extLst>
              <a:ext uri="{FF2B5EF4-FFF2-40B4-BE49-F238E27FC236}">
                <a16:creationId xmlns:a16="http://schemas.microsoft.com/office/drawing/2014/main" id="{2904DCE0-84EF-4D68-9374-26C2C0B2A851}"/>
              </a:ext>
            </a:extLst>
          </p:cNvPr>
          <p:cNvPicPr>
            <a:picLocks noChangeAspect="1"/>
          </p:cNvPicPr>
          <p:nvPr/>
        </p:nvPicPr>
        <p:blipFill>
          <a:blip r:embed="rId4"/>
          <a:stretch>
            <a:fillRect/>
          </a:stretch>
        </p:blipFill>
        <p:spPr>
          <a:xfrm>
            <a:off x="2478157" y="4140515"/>
            <a:ext cx="1826380" cy="2243138"/>
          </a:xfrm>
          <a:prstGeom prst="rect">
            <a:avLst/>
          </a:prstGeom>
        </p:spPr>
      </p:pic>
      <p:pic>
        <p:nvPicPr>
          <p:cNvPr id="22" name="Picture 21">
            <a:extLst>
              <a:ext uri="{FF2B5EF4-FFF2-40B4-BE49-F238E27FC236}">
                <a16:creationId xmlns:a16="http://schemas.microsoft.com/office/drawing/2014/main" id="{4FABFDE8-DB78-4CD1-B2C0-742FD9798C54}"/>
              </a:ext>
            </a:extLst>
          </p:cNvPr>
          <p:cNvPicPr>
            <a:picLocks noChangeAspect="1"/>
          </p:cNvPicPr>
          <p:nvPr/>
        </p:nvPicPr>
        <p:blipFill>
          <a:blip r:embed="rId5"/>
          <a:stretch>
            <a:fillRect/>
          </a:stretch>
        </p:blipFill>
        <p:spPr>
          <a:xfrm>
            <a:off x="390525" y="4085500"/>
            <a:ext cx="1942337" cy="2298153"/>
          </a:xfrm>
          <a:prstGeom prst="rect">
            <a:avLst/>
          </a:prstGeom>
        </p:spPr>
      </p:pic>
      <p:pic>
        <p:nvPicPr>
          <p:cNvPr id="23" name="Picture 22">
            <a:extLst>
              <a:ext uri="{FF2B5EF4-FFF2-40B4-BE49-F238E27FC236}">
                <a16:creationId xmlns:a16="http://schemas.microsoft.com/office/drawing/2014/main" id="{785150D4-46E2-48EF-9E6C-8D2C084041CF}"/>
              </a:ext>
            </a:extLst>
          </p:cNvPr>
          <p:cNvPicPr>
            <a:picLocks noChangeAspect="1"/>
          </p:cNvPicPr>
          <p:nvPr/>
        </p:nvPicPr>
        <p:blipFill>
          <a:blip r:embed="rId6"/>
          <a:stretch>
            <a:fillRect/>
          </a:stretch>
        </p:blipFill>
        <p:spPr>
          <a:xfrm>
            <a:off x="4903066" y="4077188"/>
            <a:ext cx="1882048" cy="2286247"/>
          </a:xfrm>
          <a:prstGeom prst="rect">
            <a:avLst/>
          </a:prstGeom>
        </p:spPr>
      </p:pic>
    </p:spTree>
    <p:extLst>
      <p:ext uri="{BB962C8B-B14F-4D97-AF65-F5344CB8AC3E}">
        <p14:creationId xmlns:p14="http://schemas.microsoft.com/office/powerpoint/2010/main" val="3956671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Ground Transportation</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27</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2050" name="Picture 35">
            <a:extLst>
              <a:ext uri="{FF2B5EF4-FFF2-40B4-BE49-F238E27FC236}">
                <a16:creationId xmlns:a16="http://schemas.microsoft.com/office/drawing/2014/main" id="{62F82803-844B-4D1B-B01E-0BA2933F7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30549"/>
            <a:ext cx="2494340" cy="180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6">
            <a:extLst>
              <a:ext uri="{FF2B5EF4-FFF2-40B4-BE49-F238E27FC236}">
                <a16:creationId xmlns:a16="http://schemas.microsoft.com/office/drawing/2014/main" id="{9D6EC389-BB1B-478F-90AE-A38660CE8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71" y="2092846"/>
            <a:ext cx="2671779" cy="1882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37">
            <a:extLst>
              <a:ext uri="{FF2B5EF4-FFF2-40B4-BE49-F238E27FC236}">
                <a16:creationId xmlns:a16="http://schemas.microsoft.com/office/drawing/2014/main" id="{7A47DF02-9841-46CC-AB46-382C4B85A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021" y="4151378"/>
            <a:ext cx="2504358" cy="180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38">
            <a:extLst>
              <a:ext uri="{FF2B5EF4-FFF2-40B4-BE49-F238E27FC236}">
                <a16:creationId xmlns:a16="http://schemas.microsoft.com/office/drawing/2014/main" id="{D5EB0623-05C1-4311-BB78-2BD30758B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6071" y="4127847"/>
            <a:ext cx="2719027" cy="1907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27">
            <a:extLst>
              <a:ext uri="{FF2B5EF4-FFF2-40B4-BE49-F238E27FC236}">
                <a16:creationId xmlns:a16="http://schemas.microsoft.com/office/drawing/2014/main" id="{23C6327C-364E-4ED7-835A-3FC0F81365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0827" y="1994887"/>
            <a:ext cx="2298332" cy="202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16">
            <a:extLst>
              <a:ext uri="{FF2B5EF4-FFF2-40B4-BE49-F238E27FC236}">
                <a16:creationId xmlns:a16="http://schemas.microsoft.com/office/drawing/2014/main" id="{999E3DA3-792D-4D78-B2B0-A6A21734FF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552" y="4073955"/>
            <a:ext cx="2139162" cy="217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Table 13">
            <a:extLst>
              <a:ext uri="{FF2B5EF4-FFF2-40B4-BE49-F238E27FC236}">
                <a16:creationId xmlns:a16="http://schemas.microsoft.com/office/drawing/2014/main" id="{2E1F14F8-02B4-4A73-8FA3-7A007A679E86}"/>
              </a:ext>
            </a:extLst>
          </p:cNvPr>
          <p:cNvGraphicFramePr>
            <a:graphicFrameLocks noGrp="1"/>
          </p:cNvGraphicFramePr>
          <p:nvPr>
            <p:extLst>
              <p:ext uri="{D42A27DB-BD31-4B8C-83A1-F6EECF244321}">
                <p14:modId xmlns:p14="http://schemas.microsoft.com/office/powerpoint/2010/main" val="1087918153"/>
              </p:ext>
            </p:extLst>
          </p:nvPr>
        </p:nvGraphicFramePr>
        <p:xfrm>
          <a:off x="348021" y="896636"/>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Less ratio per miles traveled indicates more safety measures which is directly related to societal outcome</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t>Ratio of Highway Fatalities to Highway miles travelled by vehicles</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Not a </a:t>
                      </a:r>
                      <a:r>
                        <a:rPr lang="en-US" sz="800" b="1" dirty="0">
                          <a:solidFill>
                            <a:schemeClr val="tx1"/>
                          </a:solidFill>
                        </a:rPr>
                        <a:t>direct</a:t>
                      </a:r>
                      <a:r>
                        <a:rPr lang="en-US" sz="800" dirty="0">
                          <a:solidFill>
                            <a:schemeClr val="tx1"/>
                          </a:solidFill>
                        </a:rPr>
                        <a:t> ESG measure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1880046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County Health Rankings</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28</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3074" name="Picture 2">
            <a:extLst>
              <a:ext uri="{FF2B5EF4-FFF2-40B4-BE49-F238E27FC236}">
                <a16:creationId xmlns:a16="http://schemas.microsoft.com/office/drawing/2014/main" id="{6F3037F8-0952-4DDE-A822-294F96296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158" y="1997461"/>
            <a:ext cx="2521048" cy="185410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99C3F6C0-8365-4664-8EFA-26DB019AE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248" y="1997461"/>
            <a:ext cx="2228977" cy="1605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C17BDE2-EE9F-45FE-BA6D-B25CD0725D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2" y="3804535"/>
            <a:ext cx="2938585" cy="211639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C6CBDBF8-2914-429A-AF92-1955C678A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6454" y="3985033"/>
            <a:ext cx="2521048" cy="17477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5274F8D-C769-4856-9AF4-B66CFCDDB27B}"/>
              </a:ext>
            </a:extLst>
          </p:cNvPr>
          <p:cNvPicPr>
            <a:picLocks noChangeAspect="1"/>
          </p:cNvPicPr>
          <p:nvPr/>
        </p:nvPicPr>
        <p:blipFill>
          <a:blip r:embed="rId6"/>
          <a:stretch>
            <a:fillRect/>
          </a:stretch>
        </p:blipFill>
        <p:spPr>
          <a:xfrm>
            <a:off x="5581996" y="2875445"/>
            <a:ext cx="3444135" cy="1243878"/>
          </a:xfrm>
          <a:prstGeom prst="rect">
            <a:avLst/>
          </a:prstGeom>
        </p:spPr>
      </p:pic>
      <p:graphicFrame>
        <p:nvGraphicFramePr>
          <p:cNvPr id="12" name="Table 11">
            <a:extLst>
              <a:ext uri="{FF2B5EF4-FFF2-40B4-BE49-F238E27FC236}">
                <a16:creationId xmlns:a16="http://schemas.microsoft.com/office/drawing/2014/main" id="{A4DBDEA6-6603-4EDE-BBF0-9F28DC9B7920}"/>
              </a:ext>
            </a:extLst>
          </p:cNvPr>
          <p:cNvGraphicFramePr>
            <a:graphicFrameLocks noGrp="1"/>
          </p:cNvGraphicFramePr>
          <p:nvPr>
            <p:extLst>
              <p:ext uri="{D42A27DB-BD31-4B8C-83A1-F6EECF244321}">
                <p14:modId xmlns:p14="http://schemas.microsoft.com/office/powerpoint/2010/main" val="3790278689"/>
              </p:ext>
            </p:extLst>
          </p:nvPr>
        </p:nvGraphicFramePr>
        <p:xfrm>
          <a:off x="387210" y="831613"/>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Counties with higher scores tend to have higher social outcome with healthier people</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t>Contribution from Health Behaviors, Clinical Care, Social &amp; Economic Factors, Physical Environment all of which are Quantitative factors</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Can be used for Ancillary testing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3518400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Racial Equity</a:t>
            </a:r>
          </a:p>
        </p:txBody>
      </p:sp>
      <p:sp>
        <p:nvSpPr>
          <p:cNvPr id="3" name="Slide Number Placeholder 2"/>
          <p:cNvSpPr>
            <a:spLocks noGrp="1"/>
          </p:cNvSpPr>
          <p:nvPr>
            <p:ph type="sldNum" sz="quarter" idx="13"/>
          </p:nvPr>
        </p:nvSpPr>
        <p:spPr/>
        <p:txBody>
          <a:bodyPr/>
          <a:lstStyle/>
          <a:p>
            <a:fld id="{C0531ADF-2191-45C5-9D71-08764BF86A6F}" type="slidenum">
              <a:rPr lang="en-US" smtClean="0"/>
              <a:pPr/>
              <a:t>29</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7" name="Picture 6">
            <a:extLst>
              <a:ext uri="{FF2B5EF4-FFF2-40B4-BE49-F238E27FC236}">
                <a16:creationId xmlns:a16="http://schemas.microsoft.com/office/drawing/2014/main" id="{9DBAB753-49E8-46FD-A154-77C175AA21AD}"/>
              </a:ext>
            </a:extLst>
          </p:cNvPr>
          <p:cNvPicPr/>
          <p:nvPr/>
        </p:nvPicPr>
        <p:blipFill>
          <a:blip r:embed="rId2"/>
          <a:stretch>
            <a:fillRect/>
          </a:stretch>
        </p:blipFill>
        <p:spPr>
          <a:xfrm>
            <a:off x="625672" y="2176185"/>
            <a:ext cx="2546350" cy="1768475"/>
          </a:xfrm>
          <a:prstGeom prst="rect">
            <a:avLst/>
          </a:prstGeom>
        </p:spPr>
      </p:pic>
      <p:pic>
        <p:nvPicPr>
          <p:cNvPr id="8" name="Picture 7">
            <a:extLst>
              <a:ext uri="{FF2B5EF4-FFF2-40B4-BE49-F238E27FC236}">
                <a16:creationId xmlns:a16="http://schemas.microsoft.com/office/drawing/2014/main" id="{B3C1CC3F-29D2-41BA-A0B9-D23A4CCC8503}"/>
              </a:ext>
            </a:extLst>
          </p:cNvPr>
          <p:cNvPicPr>
            <a:picLocks noChangeAspect="1"/>
          </p:cNvPicPr>
          <p:nvPr/>
        </p:nvPicPr>
        <p:blipFill>
          <a:blip r:embed="rId3"/>
          <a:stretch>
            <a:fillRect/>
          </a:stretch>
        </p:blipFill>
        <p:spPr>
          <a:xfrm>
            <a:off x="6301981" y="4460183"/>
            <a:ext cx="2724150" cy="1790748"/>
          </a:xfrm>
          <a:prstGeom prst="rect">
            <a:avLst/>
          </a:prstGeom>
        </p:spPr>
      </p:pic>
      <p:pic>
        <p:nvPicPr>
          <p:cNvPr id="9" name="Picture 8">
            <a:extLst>
              <a:ext uri="{FF2B5EF4-FFF2-40B4-BE49-F238E27FC236}">
                <a16:creationId xmlns:a16="http://schemas.microsoft.com/office/drawing/2014/main" id="{5F7EDB04-B06B-4824-8F66-8A8372940E68}"/>
              </a:ext>
            </a:extLst>
          </p:cNvPr>
          <p:cNvPicPr/>
          <p:nvPr/>
        </p:nvPicPr>
        <p:blipFill>
          <a:blip r:embed="rId4"/>
          <a:stretch>
            <a:fillRect/>
          </a:stretch>
        </p:blipFill>
        <p:spPr>
          <a:xfrm>
            <a:off x="3419869" y="2185710"/>
            <a:ext cx="2508250" cy="1758950"/>
          </a:xfrm>
          <a:prstGeom prst="rect">
            <a:avLst/>
          </a:prstGeom>
        </p:spPr>
      </p:pic>
      <p:pic>
        <p:nvPicPr>
          <p:cNvPr id="10" name="Picture 9">
            <a:extLst>
              <a:ext uri="{FF2B5EF4-FFF2-40B4-BE49-F238E27FC236}">
                <a16:creationId xmlns:a16="http://schemas.microsoft.com/office/drawing/2014/main" id="{CC08ADBA-2C2B-4648-AA15-37637B00BA78}"/>
              </a:ext>
            </a:extLst>
          </p:cNvPr>
          <p:cNvPicPr/>
          <p:nvPr/>
        </p:nvPicPr>
        <p:blipFill>
          <a:blip r:embed="rId5"/>
          <a:stretch>
            <a:fillRect/>
          </a:stretch>
        </p:blipFill>
        <p:spPr>
          <a:xfrm>
            <a:off x="523678" y="4207493"/>
            <a:ext cx="2648344" cy="1768474"/>
          </a:xfrm>
          <a:prstGeom prst="rect">
            <a:avLst/>
          </a:prstGeom>
        </p:spPr>
      </p:pic>
      <p:pic>
        <p:nvPicPr>
          <p:cNvPr id="11" name="Picture 10">
            <a:extLst>
              <a:ext uri="{FF2B5EF4-FFF2-40B4-BE49-F238E27FC236}">
                <a16:creationId xmlns:a16="http://schemas.microsoft.com/office/drawing/2014/main" id="{3EB9B0F9-43F6-4122-BDC7-BA7DC28ADC19}"/>
              </a:ext>
            </a:extLst>
          </p:cNvPr>
          <p:cNvPicPr/>
          <p:nvPr/>
        </p:nvPicPr>
        <p:blipFill>
          <a:blip r:embed="rId6"/>
          <a:stretch>
            <a:fillRect/>
          </a:stretch>
        </p:blipFill>
        <p:spPr>
          <a:xfrm>
            <a:off x="3419869" y="4205010"/>
            <a:ext cx="2508250" cy="1682750"/>
          </a:xfrm>
          <a:prstGeom prst="rect">
            <a:avLst/>
          </a:prstGeom>
        </p:spPr>
      </p:pic>
      <p:graphicFrame>
        <p:nvGraphicFramePr>
          <p:cNvPr id="12" name="Table 11">
            <a:extLst>
              <a:ext uri="{FF2B5EF4-FFF2-40B4-BE49-F238E27FC236}">
                <a16:creationId xmlns:a16="http://schemas.microsoft.com/office/drawing/2014/main" id="{D94EE45B-415E-4AE3-A8BB-04C28AEF92D0}"/>
              </a:ext>
            </a:extLst>
          </p:cNvPr>
          <p:cNvGraphicFramePr>
            <a:graphicFrameLocks noGrp="1"/>
          </p:cNvGraphicFramePr>
          <p:nvPr>
            <p:extLst>
              <p:ext uri="{D42A27DB-BD31-4B8C-83A1-F6EECF244321}">
                <p14:modId xmlns:p14="http://schemas.microsoft.com/office/powerpoint/2010/main" val="3210461315"/>
              </p:ext>
            </p:extLst>
          </p:nvPr>
        </p:nvGraphicFramePr>
        <p:xfrm>
          <a:off x="359390" y="832288"/>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Measures racial equity for each county on access to Education, healthcare, housing etc.</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2"/>
                          </a:solidFill>
                        </a:rPr>
                        <a:t>Counties are scores on Opportunity and Justice metrics for society</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lang="en-US" sz="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3693586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Executive Summary </a:t>
            </a:r>
          </a:p>
        </p:txBody>
      </p:sp>
      <p:sp>
        <p:nvSpPr>
          <p:cNvPr id="3" name="Footer Placeholder 2"/>
          <p:cNvSpPr>
            <a:spLocks noGrp="1"/>
          </p:cNvSpPr>
          <p:nvPr>
            <p:ph type="ftr" sz="quarter" idx="14"/>
          </p:nvPr>
        </p:nvSpPr>
        <p:spPr/>
        <p:txBody>
          <a:bodyPr/>
          <a:lstStyle/>
          <a:p>
            <a:r>
              <a:rPr lang="en-US" dirty="0"/>
              <a:t>For internal use only</a:t>
            </a:r>
            <a:endParaRPr lang="en-GB" dirty="0"/>
          </a:p>
        </p:txBody>
      </p:sp>
      <p:sp>
        <p:nvSpPr>
          <p:cNvPr id="2" name="Slide Number Placeholder 1"/>
          <p:cNvSpPr>
            <a:spLocks noGrp="1"/>
          </p:cNvSpPr>
          <p:nvPr>
            <p:ph type="sldNum" sz="quarter" idx="13"/>
          </p:nvPr>
        </p:nvSpPr>
        <p:spPr/>
        <p:txBody>
          <a:bodyPr/>
          <a:lstStyle/>
          <a:p>
            <a:fld id="{C0531ADF-2191-45C5-9D71-08764BF86A6F}" type="slidenum">
              <a:rPr lang="en-US" smtClean="0"/>
              <a:pPr/>
              <a:t>3</a:t>
            </a:fld>
            <a:endParaRPr lang="en-US"/>
          </a:p>
        </p:txBody>
      </p:sp>
      <p:sp>
        <p:nvSpPr>
          <p:cNvPr id="7" name="Text Placeholder 3"/>
          <p:cNvSpPr>
            <a:spLocks noGrp="1"/>
          </p:cNvSpPr>
          <p:nvPr>
            <p:ph type="body" sz="quarter" idx="15"/>
          </p:nvPr>
        </p:nvSpPr>
        <p:spPr>
          <a:xfrm>
            <a:off x="476408" y="896112"/>
            <a:ext cx="8151609" cy="4485785"/>
          </a:xfrm>
        </p:spPr>
        <p:txBody>
          <a:bodyPr/>
          <a:lstStyle/>
          <a:p>
            <a:pPr marL="0" lvl="1" indent="0" algn="just">
              <a:buNone/>
            </a:pPr>
            <a:r>
              <a:rPr lang="en-GB" b="1" dirty="0"/>
              <a:t>Objective</a:t>
            </a:r>
          </a:p>
          <a:p>
            <a:pPr marL="347662" lvl="2" indent="0" algn="just">
              <a:buNone/>
            </a:pPr>
            <a:r>
              <a:rPr lang="en-GB" dirty="0"/>
              <a:t>To explore ESG insights in the MUNI space as a return driver and/or ESG impact which can be eventually combined with Style Factor research to create a ESG MUNI factor model. </a:t>
            </a:r>
          </a:p>
          <a:p>
            <a:pPr lvl="1" algn="just"/>
            <a:endParaRPr lang="en-GB" dirty="0"/>
          </a:p>
          <a:p>
            <a:pPr marL="0" lvl="1" indent="0" algn="just">
              <a:buNone/>
            </a:pPr>
            <a:r>
              <a:rPr lang="en-GB" b="1" dirty="0"/>
              <a:t>Challenges</a:t>
            </a:r>
          </a:p>
          <a:p>
            <a:pPr marL="692658" lvl="2" indent="-342900" algn="just">
              <a:buFont typeface="+mj-lt"/>
              <a:buAutoNum type="arabicParenR"/>
            </a:pPr>
            <a:r>
              <a:rPr lang="en-GB" dirty="0"/>
              <a:t>Lack of standardization in the ESG space</a:t>
            </a:r>
          </a:p>
          <a:p>
            <a:pPr marL="692658" lvl="2" indent="-342900" algn="just">
              <a:buFont typeface="+mj-lt"/>
              <a:buAutoNum type="arabicParenR"/>
            </a:pPr>
            <a:r>
              <a:rPr lang="en-GB" dirty="0"/>
              <a:t>MUNIs – Multi level Issuers</a:t>
            </a:r>
          </a:p>
          <a:p>
            <a:pPr marL="692658" lvl="2" indent="-342900" algn="just">
              <a:buFont typeface="+mj-lt"/>
              <a:buAutoNum type="arabicParenR"/>
            </a:pPr>
            <a:r>
              <a:rPr lang="en-GB" dirty="0"/>
              <a:t>Lack of model/optimizer </a:t>
            </a:r>
          </a:p>
          <a:p>
            <a:pPr marL="349758" lvl="2" indent="0" algn="just">
              <a:lnSpc>
                <a:spcPts val="1400"/>
              </a:lnSpc>
              <a:buNone/>
            </a:pPr>
            <a:endParaRPr lang="en-GB" dirty="0"/>
          </a:p>
          <a:p>
            <a:pPr marL="0" lvl="1" indent="0" algn="just">
              <a:buNone/>
            </a:pPr>
            <a:r>
              <a:rPr lang="en-GB" b="1" dirty="0"/>
              <a:t>Approach</a:t>
            </a:r>
          </a:p>
          <a:p>
            <a:pPr marL="349758" lvl="2" indent="0" algn="just">
              <a:buNone/>
            </a:pPr>
            <a:r>
              <a:rPr lang="en-US" dirty="0"/>
              <a:t>Explored datasets to identify ESG metrics which are:</a:t>
            </a:r>
          </a:p>
          <a:p>
            <a:pPr marL="521208" lvl="2" indent="-171450" algn="just"/>
            <a:r>
              <a:rPr lang="en-US" dirty="0"/>
              <a:t>backed with sensibility, </a:t>
            </a:r>
          </a:p>
          <a:p>
            <a:pPr marL="521208" lvl="2" indent="-171450" algn="just"/>
            <a:r>
              <a:rPr lang="en-US" dirty="0"/>
              <a:t>High coverage of the benchmark, </a:t>
            </a:r>
          </a:p>
          <a:p>
            <a:pPr marL="521208" lvl="2" indent="-171450" algn="just"/>
            <a:r>
              <a:rPr lang="en-US" dirty="0"/>
              <a:t>updated regularly and </a:t>
            </a:r>
          </a:p>
          <a:p>
            <a:pPr marL="521208" lvl="2" indent="-171450" algn="just"/>
            <a:r>
              <a:rPr lang="en-US" dirty="0"/>
              <a:t>consistent. </a:t>
            </a:r>
          </a:p>
        </p:txBody>
      </p:sp>
    </p:spTree>
    <p:extLst>
      <p:ext uri="{BB962C8B-B14F-4D97-AF65-F5344CB8AC3E}">
        <p14:creationId xmlns:p14="http://schemas.microsoft.com/office/powerpoint/2010/main" val="758410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Security</a:t>
            </a:r>
          </a:p>
        </p:txBody>
      </p:sp>
      <p:sp>
        <p:nvSpPr>
          <p:cNvPr id="3" name="Slide Number Placeholder 2"/>
          <p:cNvSpPr>
            <a:spLocks noGrp="1"/>
          </p:cNvSpPr>
          <p:nvPr>
            <p:ph type="sldNum" sz="quarter" idx="13"/>
          </p:nvPr>
        </p:nvSpPr>
        <p:spPr/>
        <p:txBody>
          <a:bodyPr/>
          <a:lstStyle/>
          <a:p>
            <a:fld id="{C0531ADF-2191-45C5-9D71-08764BF86A6F}" type="slidenum">
              <a:rPr lang="en-US" smtClean="0"/>
              <a:pPr/>
              <a:t>30</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9" name="Picture 8">
            <a:extLst>
              <a:ext uri="{FF2B5EF4-FFF2-40B4-BE49-F238E27FC236}">
                <a16:creationId xmlns:a16="http://schemas.microsoft.com/office/drawing/2014/main" id="{B43FFC67-9CA0-4A81-8993-3EB2C0A3B472}"/>
              </a:ext>
            </a:extLst>
          </p:cNvPr>
          <p:cNvPicPr>
            <a:picLocks noChangeAspect="1"/>
          </p:cNvPicPr>
          <p:nvPr/>
        </p:nvPicPr>
        <p:blipFill>
          <a:blip r:embed="rId2"/>
          <a:stretch>
            <a:fillRect/>
          </a:stretch>
        </p:blipFill>
        <p:spPr>
          <a:xfrm>
            <a:off x="65995" y="2242506"/>
            <a:ext cx="2272256" cy="1657342"/>
          </a:xfrm>
          <a:prstGeom prst="rect">
            <a:avLst/>
          </a:prstGeom>
        </p:spPr>
      </p:pic>
      <p:pic>
        <p:nvPicPr>
          <p:cNvPr id="11" name="Picture 10">
            <a:extLst>
              <a:ext uri="{FF2B5EF4-FFF2-40B4-BE49-F238E27FC236}">
                <a16:creationId xmlns:a16="http://schemas.microsoft.com/office/drawing/2014/main" id="{0BF8FC3A-229E-4768-8A18-F67AA729465F}"/>
              </a:ext>
            </a:extLst>
          </p:cNvPr>
          <p:cNvPicPr>
            <a:picLocks noChangeAspect="1"/>
          </p:cNvPicPr>
          <p:nvPr/>
        </p:nvPicPr>
        <p:blipFill>
          <a:blip r:embed="rId3"/>
          <a:stretch>
            <a:fillRect/>
          </a:stretch>
        </p:blipFill>
        <p:spPr>
          <a:xfrm>
            <a:off x="2742536" y="2327843"/>
            <a:ext cx="2354528" cy="1657343"/>
          </a:xfrm>
          <a:prstGeom prst="rect">
            <a:avLst/>
          </a:prstGeom>
        </p:spPr>
      </p:pic>
      <p:pic>
        <p:nvPicPr>
          <p:cNvPr id="14" name="Picture 13">
            <a:extLst>
              <a:ext uri="{FF2B5EF4-FFF2-40B4-BE49-F238E27FC236}">
                <a16:creationId xmlns:a16="http://schemas.microsoft.com/office/drawing/2014/main" id="{22CC7669-B44D-4E5B-970F-C1C38CF1033F}"/>
              </a:ext>
            </a:extLst>
          </p:cNvPr>
          <p:cNvPicPr>
            <a:picLocks noChangeAspect="1"/>
          </p:cNvPicPr>
          <p:nvPr/>
        </p:nvPicPr>
        <p:blipFill>
          <a:blip r:embed="rId4"/>
          <a:stretch>
            <a:fillRect/>
          </a:stretch>
        </p:blipFill>
        <p:spPr>
          <a:xfrm>
            <a:off x="117869" y="3907942"/>
            <a:ext cx="2321420" cy="1637212"/>
          </a:xfrm>
          <a:prstGeom prst="rect">
            <a:avLst/>
          </a:prstGeom>
        </p:spPr>
      </p:pic>
      <p:pic>
        <p:nvPicPr>
          <p:cNvPr id="16" name="Picture 15">
            <a:extLst>
              <a:ext uri="{FF2B5EF4-FFF2-40B4-BE49-F238E27FC236}">
                <a16:creationId xmlns:a16="http://schemas.microsoft.com/office/drawing/2014/main" id="{E455E49B-7D94-434B-A442-068E0F5BC8D9}"/>
              </a:ext>
            </a:extLst>
          </p:cNvPr>
          <p:cNvPicPr>
            <a:picLocks noChangeAspect="1"/>
          </p:cNvPicPr>
          <p:nvPr/>
        </p:nvPicPr>
        <p:blipFill>
          <a:blip r:embed="rId5"/>
          <a:stretch>
            <a:fillRect/>
          </a:stretch>
        </p:blipFill>
        <p:spPr>
          <a:xfrm>
            <a:off x="2843574" y="3985186"/>
            <a:ext cx="2288931" cy="1582399"/>
          </a:xfrm>
          <a:prstGeom prst="rect">
            <a:avLst/>
          </a:prstGeom>
        </p:spPr>
      </p:pic>
      <p:pic>
        <p:nvPicPr>
          <p:cNvPr id="18" name="Picture 17">
            <a:extLst>
              <a:ext uri="{FF2B5EF4-FFF2-40B4-BE49-F238E27FC236}">
                <a16:creationId xmlns:a16="http://schemas.microsoft.com/office/drawing/2014/main" id="{4F1C2A66-72AF-4820-9222-2F9F08A55E9F}"/>
              </a:ext>
            </a:extLst>
          </p:cNvPr>
          <p:cNvPicPr>
            <a:picLocks noChangeAspect="1"/>
          </p:cNvPicPr>
          <p:nvPr/>
        </p:nvPicPr>
        <p:blipFill>
          <a:blip r:embed="rId6"/>
          <a:stretch>
            <a:fillRect/>
          </a:stretch>
        </p:blipFill>
        <p:spPr>
          <a:xfrm>
            <a:off x="6584173" y="4810895"/>
            <a:ext cx="2219719" cy="1468517"/>
          </a:xfrm>
          <a:prstGeom prst="rect">
            <a:avLst/>
          </a:prstGeom>
        </p:spPr>
      </p:pic>
      <p:pic>
        <p:nvPicPr>
          <p:cNvPr id="7" name="Picture 6">
            <a:extLst>
              <a:ext uri="{FF2B5EF4-FFF2-40B4-BE49-F238E27FC236}">
                <a16:creationId xmlns:a16="http://schemas.microsoft.com/office/drawing/2014/main" id="{C09133DD-4574-4FFC-863D-682535711212}"/>
              </a:ext>
            </a:extLst>
          </p:cNvPr>
          <p:cNvPicPr>
            <a:picLocks noChangeAspect="1"/>
          </p:cNvPicPr>
          <p:nvPr/>
        </p:nvPicPr>
        <p:blipFill>
          <a:blip r:embed="rId7"/>
          <a:stretch>
            <a:fillRect/>
          </a:stretch>
        </p:blipFill>
        <p:spPr>
          <a:xfrm>
            <a:off x="6605748" y="2001013"/>
            <a:ext cx="2045562" cy="1379565"/>
          </a:xfrm>
          <a:prstGeom prst="rect">
            <a:avLst/>
          </a:prstGeom>
        </p:spPr>
      </p:pic>
      <p:pic>
        <p:nvPicPr>
          <p:cNvPr id="10" name="Picture 9">
            <a:extLst>
              <a:ext uri="{FF2B5EF4-FFF2-40B4-BE49-F238E27FC236}">
                <a16:creationId xmlns:a16="http://schemas.microsoft.com/office/drawing/2014/main" id="{29801082-4D12-44DD-A7F0-27C5707E11EB}"/>
              </a:ext>
            </a:extLst>
          </p:cNvPr>
          <p:cNvPicPr>
            <a:picLocks noChangeAspect="1"/>
          </p:cNvPicPr>
          <p:nvPr/>
        </p:nvPicPr>
        <p:blipFill>
          <a:blip r:embed="rId8"/>
          <a:stretch>
            <a:fillRect/>
          </a:stretch>
        </p:blipFill>
        <p:spPr>
          <a:xfrm>
            <a:off x="6574686" y="3419043"/>
            <a:ext cx="2095304" cy="1437735"/>
          </a:xfrm>
          <a:prstGeom prst="rect">
            <a:avLst/>
          </a:prstGeom>
        </p:spPr>
      </p:pic>
      <p:graphicFrame>
        <p:nvGraphicFramePr>
          <p:cNvPr id="17" name="Table 16">
            <a:extLst>
              <a:ext uri="{FF2B5EF4-FFF2-40B4-BE49-F238E27FC236}">
                <a16:creationId xmlns:a16="http://schemas.microsoft.com/office/drawing/2014/main" id="{CCE95C15-E4F5-4DC5-8972-7D835111137A}"/>
              </a:ext>
            </a:extLst>
          </p:cNvPr>
          <p:cNvGraphicFramePr>
            <a:graphicFrameLocks noGrp="1"/>
          </p:cNvGraphicFramePr>
          <p:nvPr>
            <p:extLst>
              <p:ext uri="{D42A27DB-BD31-4B8C-83A1-F6EECF244321}">
                <p14:modId xmlns:p14="http://schemas.microsoft.com/office/powerpoint/2010/main" val="2085824958"/>
              </p:ext>
            </p:extLst>
          </p:nvPr>
        </p:nvGraphicFramePr>
        <p:xfrm>
          <a:off x="295875" y="992548"/>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Counties with higher scores tend to have higher governance</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1"/>
                          </a:solidFill>
                        </a:rPr>
                        <a:t>Cyber security rating</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lang="en-US" sz="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186793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University Level Revenue Driver</a:t>
            </a:r>
          </a:p>
        </p:txBody>
      </p:sp>
      <p:sp>
        <p:nvSpPr>
          <p:cNvPr id="3" name="Slide Number Placeholder 2"/>
          <p:cNvSpPr>
            <a:spLocks noGrp="1"/>
          </p:cNvSpPr>
          <p:nvPr>
            <p:ph type="sldNum" sz="quarter" idx="13"/>
          </p:nvPr>
        </p:nvSpPr>
        <p:spPr/>
        <p:txBody>
          <a:bodyPr/>
          <a:lstStyle/>
          <a:p>
            <a:fld id="{C0531ADF-2191-45C5-9D71-08764BF86A6F}" type="slidenum">
              <a:rPr lang="en-US" smtClean="0"/>
              <a:pPr/>
              <a:t>31</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a:xfrm>
            <a:off x="117869" y="683999"/>
            <a:ext cx="8534400" cy="5274872"/>
          </a:xfrm>
        </p:spPr>
        <p:txBody>
          <a:bodyPr/>
          <a:lstStyle/>
          <a:p>
            <a:r>
              <a:rPr lang="en-US" dirty="0"/>
              <a:t>	</a:t>
            </a:r>
          </a:p>
        </p:txBody>
      </p:sp>
      <p:pic>
        <p:nvPicPr>
          <p:cNvPr id="10" name="Picture 9">
            <a:extLst>
              <a:ext uri="{FF2B5EF4-FFF2-40B4-BE49-F238E27FC236}">
                <a16:creationId xmlns:a16="http://schemas.microsoft.com/office/drawing/2014/main" id="{F35C5A0D-9EF9-4B3D-8069-1C2A126B43ED}"/>
              </a:ext>
            </a:extLst>
          </p:cNvPr>
          <p:cNvPicPr>
            <a:picLocks noChangeAspect="1"/>
          </p:cNvPicPr>
          <p:nvPr/>
        </p:nvPicPr>
        <p:blipFill>
          <a:blip r:embed="rId2"/>
          <a:stretch>
            <a:fillRect/>
          </a:stretch>
        </p:blipFill>
        <p:spPr>
          <a:xfrm>
            <a:off x="304800" y="1821445"/>
            <a:ext cx="2761672" cy="1716366"/>
          </a:xfrm>
          <a:prstGeom prst="rect">
            <a:avLst/>
          </a:prstGeom>
        </p:spPr>
      </p:pic>
      <p:pic>
        <p:nvPicPr>
          <p:cNvPr id="11" name="Picture 10">
            <a:extLst>
              <a:ext uri="{FF2B5EF4-FFF2-40B4-BE49-F238E27FC236}">
                <a16:creationId xmlns:a16="http://schemas.microsoft.com/office/drawing/2014/main" id="{0D724A59-1B38-4A04-A3BB-2B262DED2361}"/>
              </a:ext>
            </a:extLst>
          </p:cNvPr>
          <p:cNvPicPr>
            <a:picLocks noChangeAspect="1"/>
          </p:cNvPicPr>
          <p:nvPr/>
        </p:nvPicPr>
        <p:blipFill>
          <a:blip r:embed="rId3"/>
          <a:stretch>
            <a:fillRect/>
          </a:stretch>
        </p:blipFill>
        <p:spPr>
          <a:xfrm>
            <a:off x="3191164" y="1710826"/>
            <a:ext cx="2761672" cy="1793462"/>
          </a:xfrm>
          <a:prstGeom prst="rect">
            <a:avLst/>
          </a:prstGeom>
        </p:spPr>
      </p:pic>
      <p:pic>
        <p:nvPicPr>
          <p:cNvPr id="12" name="Picture 11">
            <a:extLst>
              <a:ext uri="{FF2B5EF4-FFF2-40B4-BE49-F238E27FC236}">
                <a16:creationId xmlns:a16="http://schemas.microsoft.com/office/drawing/2014/main" id="{06187D8A-E346-4BFD-BC5D-36FE4D0AAEDF}"/>
              </a:ext>
            </a:extLst>
          </p:cNvPr>
          <p:cNvPicPr>
            <a:picLocks noChangeAspect="1"/>
          </p:cNvPicPr>
          <p:nvPr/>
        </p:nvPicPr>
        <p:blipFill>
          <a:blip r:embed="rId4"/>
          <a:stretch>
            <a:fillRect/>
          </a:stretch>
        </p:blipFill>
        <p:spPr>
          <a:xfrm>
            <a:off x="304800" y="3626639"/>
            <a:ext cx="2761672" cy="1727650"/>
          </a:xfrm>
          <a:prstGeom prst="rect">
            <a:avLst/>
          </a:prstGeom>
        </p:spPr>
      </p:pic>
      <p:pic>
        <p:nvPicPr>
          <p:cNvPr id="14" name="Picture 13">
            <a:extLst>
              <a:ext uri="{FF2B5EF4-FFF2-40B4-BE49-F238E27FC236}">
                <a16:creationId xmlns:a16="http://schemas.microsoft.com/office/drawing/2014/main" id="{A040B6FD-376D-492E-9514-A631DA3E9CE7}"/>
              </a:ext>
            </a:extLst>
          </p:cNvPr>
          <p:cNvPicPr>
            <a:picLocks noChangeAspect="1"/>
          </p:cNvPicPr>
          <p:nvPr/>
        </p:nvPicPr>
        <p:blipFill>
          <a:blip r:embed="rId5"/>
          <a:stretch>
            <a:fillRect/>
          </a:stretch>
        </p:blipFill>
        <p:spPr>
          <a:xfrm>
            <a:off x="3296808" y="3653313"/>
            <a:ext cx="2761672" cy="1674302"/>
          </a:xfrm>
          <a:prstGeom prst="rect">
            <a:avLst/>
          </a:prstGeom>
        </p:spPr>
      </p:pic>
      <p:pic>
        <p:nvPicPr>
          <p:cNvPr id="15" name="Picture 14">
            <a:extLst>
              <a:ext uri="{FF2B5EF4-FFF2-40B4-BE49-F238E27FC236}">
                <a16:creationId xmlns:a16="http://schemas.microsoft.com/office/drawing/2014/main" id="{E2424AFE-E314-428F-8F4B-97FA4A2ECB19}"/>
              </a:ext>
            </a:extLst>
          </p:cNvPr>
          <p:cNvPicPr>
            <a:picLocks noChangeAspect="1"/>
          </p:cNvPicPr>
          <p:nvPr/>
        </p:nvPicPr>
        <p:blipFill>
          <a:blip r:embed="rId6"/>
          <a:stretch>
            <a:fillRect/>
          </a:stretch>
        </p:blipFill>
        <p:spPr>
          <a:xfrm>
            <a:off x="3472908" y="5081259"/>
            <a:ext cx="5463886" cy="1259859"/>
          </a:xfrm>
          <a:prstGeom prst="rect">
            <a:avLst/>
          </a:prstGeom>
        </p:spPr>
      </p:pic>
      <p:graphicFrame>
        <p:nvGraphicFramePr>
          <p:cNvPr id="16" name="Table 15">
            <a:extLst>
              <a:ext uri="{FF2B5EF4-FFF2-40B4-BE49-F238E27FC236}">
                <a16:creationId xmlns:a16="http://schemas.microsoft.com/office/drawing/2014/main" id="{B1112958-4771-49A1-9DCF-80601F5AE188}"/>
              </a:ext>
            </a:extLst>
          </p:cNvPr>
          <p:cNvGraphicFramePr>
            <a:graphicFrameLocks noGrp="1"/>
          </p:cNvGraphicFramePr>
          <p:nvPr>
            <p:extLst>
              <p:ext uri="{D42A27DB-BD31-4B8C-83A1-F6EECF244321}">
                <p14:modId xmlns:p14="http://schemas.microsoft.com/office/powerpoint/2010/main" val="1804797810"/>
              </p:ext>
            </p:extLst>
          </p:nvPr>
        </p:nvGraphicFramePr>
        <p:xfrm>
          <a:off x="286950" y="854441"/>
          <a:ext cx="8552250" cy="687924"/>
        </p:xfrm>
        <a:graphic>
          <a:graphicData uri="http://schemas.openxmlformats.org/drawingml/2006/table">
            <a:tbl>
              <a:tblPr firstRow="1" bandRow="1">
                <a:effectLst/>
                <a:tableStyleId>{5C22544A-7EE6-4342-B048-85BDC9FD1C3A}</a:tableStyleId>
              </a:tblPr>
              <a:tblGrid>
                <a:gridCol w="1287830">
                  <a:extLst>
                    <a:ext uri="{9D8B030D-6E8A-4147-A177-3AD203B41FA5}">
                      <a16:colId xmlns:a16="http://schemas.microsoft.com/office/drawing/2014/main" val="20000"/>
                    </a:ext>
                  </a:extLst>
                </a:gridCol>
                <a:gridCol w="7264420">
                  <a:extLst>
                    <a:ext uri="{9D8B030D-6E8A-4147-A177-3AD203B41FA5}">
                      <a16:colId xmlns:a16="http://schemas.microsoft.com/office/drawing/2014/main" val="102996223"/>
                    </a:ext>
                  </a:extLst>
                </a:gridCol>
              </a:tblGrid>
              <a:tr h="2482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Sensibility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b="0" dirty="0">
                          <a:solidFill>
                            <a:schemeClr val="tx1"/>
                          </a:solidFill>
                        </a:rPr>
                        <a:t>Creates differentiation between businesses of Public and Private Institutions and show excess returns</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25170141"/>
                  </a:ext>
                </a:extLst>
              </a:tr>
              <a:tr h="223816">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Signal Construction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en-US" sz="800" dirty="0">
                          <a:solidFill>
                            <a:schemeClr val="tx2"/>
                          </a:solidFill>
                        </a:rPr>
                        <a:t>% of Net Tuition Fees and Auxiliaries to Total Revenues</a:t>
                      </a:r>
                      <a:r>
                        <a:rPr lang="en-US" sz="800" b="1" dirty="0">
                          <a:solidFill>
                            <a:schemeClr val="tx2"/>
                          </a:solidFill>
                        </a:rPr>
                        <a:t> </a:t>
                      </a:r>
                      <a:endParaRPr kumimoji="0" lang="en-US" sz="800" b="0"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2916750288"/>
                  </a:ext>
                </a:extLst>
              </a:tr>
              <a:tr h="215892">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mn-lt"/>
                          <a:cs typeface="Times New Roman" panose="02020603050405020304" pitchFamily="18" charset="0"/>
                          <a:sym typeface="Wingdings"/>
                        </a:rPr>
                        <a:t>Comments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endParaRPr lang="en-US" sz="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ap="flat" cmpd="sng" algn="ctr">
                      <a:noFill/>
                      <a:prstDash val="solid"/>
                      <a:round/>
                      <a:headEnd type="none" w="med" len="med"/>
                      <a:tailEnd type="none" w="med" len="med"/>
                    </a:lnBlToTr>
                    <a:noFill/>
                  </a:tcPr>
                </a:tc>
                <a:extLst>
                  <a:ext uri="{0D108BD9-81ED-4DB2-BD59-A6C34878D82A}">
                    <a16:rowId xmlns:a16="http://schemas.microsoft.com/office/drawing/2014/main" val="3976838911"/>
                  </a:ext>
                </a:extLst>
              </a:tr>
            </a:tbl>
          </a:graphicData>
        </a:graphic>
      </p:graphicFrame>
    </p:spTree>
    <p:extLst>
      <p:ext uri="{BB962C8B-B14F-4D97-AF65-F5344CB8AC3E}">
        <p14:creationId xmlns:p14="http://schemas.microsoft.com/office/powerpoint/2010/main" val="4200449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51EB7-FD5D-423A-894E-78E606596303}"/>
              </a:ext>
            </a:extLst>
          </p:cNvPr>
          <p:cNvSpPr>
            <a:spLocks noGrp="1"/>
          </p:cNvSpPr>
          <p:nvPr>
            <p:ph type="title"/>
          </p:nvPr>
        </p:nvSpPr>
        <p:spPr/>
        <p:txBody>
          <a:bodyPr/>
          <a:lstStyle/>
          <a:p>
            <a:r>
              <a:rPr lang="en-US" dirty="0"/>
              <a:t>Appendix</a:t>
            </a:r>
          </a:p>
        </p:txBody>
      </p:sp>
      <p:sp>
        <p:nvSpPr>
          <p:cNvPr id="3" name="Slide Number Placeholder 2">
            <a:extLst>
              <a:ext uri="{FF2B5EF4-FFF2-40B4-BE49-F238E27FC236}">
                <a16:creationId xmlns:a16="http://schemas.microsoft.com/office/drawing/2014/main" id="{EB60A2AD-5B25-4729-8722-AC5FCE69FED8}"/>
              </a:ext>
            </a:extLst>
          </p:cNvPr>
          <p:cNvSpPr>
            <a:spLocks noGrp="1"/>
          </p:cNvSpPr>
          <p:nvPr>
            <p:ph type="sldNum" sz="quarter" idx="4294967295"/>
          </p:nvPr>
        </p:nvSpPr>
        <p:spPr>
          <a:xfrm>
            <a:off x="8732838" y="6446838"/>
            <a:ext cx="411162" cy="411162"/>
          </a:xfrm>
        </p:spPr>
        <p:txBody>
          <a:bodyPr/>
          <a:lstStyle/>
          <a:p>
            <a:fld id="{C0531ADF-2191-45C5-9D71-08764BF86A6F}" type="slidenum">
              <a:rPr lang="en-US" smtClean="0"/>
              <a:pPr/>
              <a:t>32</a:t>
            </a:fld>
            <a:endParaRPr lang="en-US"/>
          </a:p>
        </p:txBody>
      </p:sp>
      <p:sp>
        <p:nvSpPr>
          <p:cNvPr id="5" name="Footer Placeholder 4">
            <a:extLst>
              <a:ext uri="{FF2B5EF4-FFF2-40B4-BE49-F238E27FC236}">
                <a16:creationId xmlns:a16="http://schemas.microsoft.com/office/drawing/2014/main" id="{900DC0C1-124F-441E-B6F6-A46DD6BCDD85}"/>
              </a:ext>
            </a:extLst>
          </p:cNvPr>
          <p:cNvSpPr>
            <a:spLocks noGrp="1"/>
          </p:cNvSpPr>
          <p:nvPr>
            <p:ph type="ftr" sz="quarter" idx="4294967295"/>
          </p:nvPr>
        </p:nvSpPr>
        <p:spPr>
          <a:xfrm>
            <a:off x="0" y="6446838"/>
            <a:ext cx="5943600" cy="411162"/>
          </a:xfrm>
        </p:spPr>
        <p:txBody>
          <a:bodyPr/>
          <a:lstStyle/>
          <a:p>
            <a:r>
              <a:rPr lang="en-US"/>
              <a:t>Limited Distribution</a:t>
            </a:r>
          </a:p>
        </p:txBody>
      </p:sp>
    </p:spTree>
    <p:extLst>
      <p:ext uri="{BB962C8B-B14F-4D97-AF65-F5344CB8AC3E}">
        <p14:creationId xmlns:p14="http://schemas.microsoft.com/office/powerpoint/2010/main" val="2186523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endParaRPr lang="en-US" b="0" dirty="0"/>
          </a:p>
        </p:txBody>
      </p:sp>
      <p:sp>
        <p:nvSpPr>
          <p:cNvPr id="3" name="Slide Number Placeholder 2"/>
          <p:cNvSpPr>
            <a:spLocks noGrp="1"/>
          </p:cNvSpPr>
          <p:nvPr>
            <p:ph type="sldNum" sz="quarter" idx="13"/>
          </p:nvPr>
        </p:nvSpPr>
        <p:spPr/>
        <p:txBody>
          <a:bodyPr/>
          <a:lstStyle/>
          <a:p>
            <a:fld id="{C0531ADF-2191-45C5-9D71-08764BF86A6F}" type="slidenum">
              <a:rPr lang="en-US" smtClean="0"/>
              <a:pPr/>
              <a:t>33</a:t>
            </a:fld>
            <a:endParaRPr lang="en-US"/>
          </a:p>
        </p:txBody>
      </p:sp>
      <p:sp>
        <p:nvSpPr>
          <p:cNvPr id="4" name="Footer Placeholder 3"/>
          <p:cNvSpPr>
            <a:spLocks noGrp="1"/>
          </p:cNvSpPr>
          <p:nvPr>
            <p:ph type="ftr" sz="quarter" idx="14"/>
          </p:nvPr>
        </p:nvSpPr>
        <p:spPr/>
        <p:txBody>
          <a:bodyPr/>
          <a:lstStyle/>
          <a:p>
            <a:r>
              <a:rPr lang="en-US"/>
              <a:t>For professional clients / qualified investors only</a:t>
            </a:r>
          </a:p>
        </p:txBody>
      </p:sp>
      <p:sp>
        <p:nvSpPr>
          <p:cNvPr id="5" name="Text Placeholder 4"/>
          <p:cNvSpPr>
            <a:spLocks noGrp="1"/>
          </p:cNvSpPr>
          <p:nvPr>
            <p:ph type="body" sz="quarter" idx="15"/>
          </p:nvPr>
        </p:nvSpPr>
        <p:spPr/>
        <p:txBody>
          <a:bodyPr/>
          <a:lstStyle/>
          <a:p>
            <a:pPr marL="285750" indent="-285750">
              <a:buFont typeface="Arial" panose="020B0604020202020204" pitchFamily="34" charset="0"/>
              <a:buChar char="•"/>
            </a:pPr>
            <a:r>
              <a:rPr lang="en-US" dirty="0"/>
              <a:t>Data Sources</a:t>
            </a:r>
            <a:endParaRPr lang="en-US" b="0" dirty="0"/>
          </a:p>
          <a:p>
            <a:pPr marL="636588" lvl="1" indent="-285750">
              <a:buFont typeface="Arial" panose="020B0604020202020204" pitchFamily="34" charset="0"/>
              <a:buChar char="–"/>
            </a:pPr>
            <a:r>
              <a:rPr lang="en-US" b="0" dirty="0"/>
              <a:t>BAML (single-name dataset from SNAP)</a:t>
            </a:r>
          </a:p>
          <a:p>
            <a:pPr marL="636588" lvl="1" indent="-285750">
              <a:buFont typeface="Arial" panose="020B0604020202020204" pitchFamily="34" charset="0"/>
              <a:buChar char="–"/>
            </a:pPr>
            <a:r>
              <a:rPr lang="en-US" b="0" dirty="0"/>
              <a:t>Aladdin MUB Dataset</a:t>
            </a:r>
          </a:p>
          <a:p>
            <a:pPr marL="636588" lvl="1" indent="-285750">
              <a:buFont typeface="Arial" panose="020B0604020202020204" pitchFamily="34" charset="0"/>
              <a:buChar char="–"/>
            </a:pPr>
            <a:r>
              <a:rPr lang="en-US" b="0" dirty="0"/>
              <a:t>EIA</a:t>
            </a:r>
          </a:p>
          <a:p>
            <a:pPr marL="636588" lvl="1" indent="-285750">
              <a:buFont typeface="Arial" panose="020B0604020202020204" pitchFamily="34" charset="0"/>
              <a:buChar char="–"/>
            </a:pPr>
            <a:r>
              <a:rPr lang="en-US" dirty="0"/>
              <a:t>BEA</a:t>
            </a:r>
          </a:p>
          <a:p>
            <a:pPr marL="636588" lvl="1" indent="-285750">
              <a:buFont typeface="Arial" panose="020B0604020202020204" pitchFamily="34" charset="0"/>
              <a:buChar char="–"/>
            </a:pPr>
            <a:r>
              <a:rPr lang="en-US" b="0" dirty="0"/>
              <a:t>ASCEE</a:t>
            </a:r>
          </a:p>
          <a:p>
            <a:pPr marL="636588" lvl="1" indent="-285750">
              <a:buFont typeface="Arial" panose="020B0604020202020204" pitchFamily="34" charset="0"/>
              <a:buChar char="–"/>
            </a:pPr>
            <a:r>
              <a:rPr lang="en-US" dirty="0"/>
              <a:t>B</a:t>
            </a:r>
            <a:r>
              <a:rPr lang="en-US" b="0" dirty="0"/>
              <a:t>ureau of Transportation </a:t>
            </a:r>
            <a:r>
              <a:rPr lang="en-US" dirty="0"/>
              <a:t>S</a:t>
            </a:r>
            <a:r>
              <a:rPr lang="en-US" b="0" dirty="0"/>
              <a:t>tatistics</a:t>
            </a:r>
          </a:p>
          <a:p>
            <a:pPr marL="636588" lvl="1" indent="-285750">
              <a:buFont typeface="Arial" panose="020B0604020202020204" pitchFamily="34" charset="0"/>
              <a:buChar char="–"/>
            </a:pPr>
            <a:r>
              <a:rPr lang="en-US" b="0" dirty="0"/>
              <a:t>County Health Rankings</a:t>
            </a:r>
          </a:p>
          <a:p>
            <a:pPr marL="636588" lvl="1" indent="-285750">
              <a:buFont typeface="Arial" panose="020B0604020202020204" pitchFamily="34" charset="0"/>
              <a:buChar char="–"/>
            </a:pPr>
            <a:endParaRPr lang="en-US" b="0" dirty="0"/>
          </a:p>
          <a:p>
            <a:pPr marL="636588" lvl="1" indent="-285750">
              <a:buFont typeface="Arial" panose="020B0604020202020204" pitchFamily="34" charset="0"/>
              <a:buChar char="–"/>
            </a:pPr>
            <a:endParaRPr lang="en-US" b="0" dirty="0"/>
          </a:p>
          <a:p>
            <a:pPr marL="285750" indent="-285750">
              <a:buFont typeface="Arial" panose="020B0604020202020204" pitchFamily="34" charset="0"/>
              <a:buChar char="•"/>
            </a:pPr>
            <a:endParaRPr lang="en-US" b="0" dirty="0"/>
          </a:p>
          <a:p>
            <a:pPr marL="285750" indent="-285750">
              <a:buFont typeface="Arial" panose="020B0604020202020204" pitchFamily="34" charset="0"/>
              <a:buChar char="•"/>
            </a:pPr>
            <a:r>
              <a:rPr lang="en-US" dirty="0"/>
              <a:t>Additional Data Sources</a:t>
            </a:r>
            <a:endParaRPr lang="en-US" b="0" dirty="0"/>
          </a:p>
          <a:p>
            <a:pPr marL="636588" lvl="1" indent="-285750">
              <a:buFont typeface="Arial" panose="020B0604020202020204" pitchFamily="34" charset="0"/>
              <a:buChar char="–"/>
            </a:pPr>
            <a:r>
              <a:rPr lang="en-US" b="0" dirty="0"/>
              <a:t>Bloomberg (state level financial statement data)</a:t>
            </a:r>
          </a:p>
          <a:p>
            <a:endParaRPr lang="en-US" dirty="0"/>
          </a:p>
        </p:txBody>
      </p:sp>
    </p:spTree>
    <p:extLst>
      <p:ext uri="{BB962C8B-B14F-4D97-AF65-F5344CB8AC3E}">
        <p14:creationId xmlns:p14="http://schemas.microsoft.com/office/powerpoint/2010/main" val="633985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A9A6-AD25-44DE-8D9E-33985E31379B}"/>
              </a:ext>
            </a:extLst>
          </p:cNvPr>
          <p:cNvSpPr>
            <a:spLocks noGrp="1"/>
          </p:cNvSpPr>
          <p:nvPr>
            <p:ph type="title"/>
          </p:nvPr>
        </p:nvSpPr>
        <p:spPr/>
        <p:txBody>
          <a:bodyPr/>
          <a:lstStyle/>
          <a:p>
            <a:r>
              <a:rPr lang="en-US" dirty="0"/>
              <a:t>Appendix – Useful ESG Resources</a:t>
            </a:r>
          </a:p>
        </p:txBody>
      </p:sp>
      <p:sp>
        <p:nvSpPr>
          <p:cNvPr id="3" name="Slide Number Placeholder 2">
            <a:extLst>
              <a:ext uri="{FF2B5EF4-FFF2-40B4-BE49-F238E27FC236}">
                <a16:creationId xmlns:a16="http://schemas.microsoft.com/office/drawing/2014/main" id="{FFADFB73-7E8C-407C-B5EA-8036F5F4CD9B}"/>
              </a:ext>
            </a:extLst>
          </p:cNvPr>
          <p:cNvSpPr>
            <a:spLocks noGrp="1"/>
          </p:cNvSpPr>
          <p:nvPr>
            <p:ph type="sldNum" sz="quarter" idx="18"/>
          </p:nvPr>
        </p:nvSpPr>
        <p:spPr/>
        <p:txBody>
          <a:bodyPr/>
          <a:lstStyle/>
          <a:p>
            <a:fld id="{C0531ADF-2191-45C5-9D71-08764BF86A6F}" type="slidenum">
              <a:rPr lang="en-US" smtClean="0"/>
              <a:pPr/>
              <a:t>34</a:t>
            </a:fld>
            <a:endParaRPr lang="en-US"/>
          </a:p>
        </p:txBody>
      </p:sp>
      <p:sp>
        <p:nvSpPr>
          <p:cNvPr id="4" name="Footer Placeholder 3">
            <a:extLst>
              <a:ext uri="{FF2B5EF4-FFF2-40B4-BE49-F238E27FC236}">
                <a16:creationId xmlns:a16="http://schemas.microsoft.com/office/drawing/2014/main" id="{AB8E548E-6273-4A61-A096-201669C19368}"/>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E0393D02-1301-4B60-9DAA-FA2F8049EE3A}"/>
              </a:ext>
            </a:extLst>
          </p:cNvPr>
          <p:cNvPicPr>
            <a:picLocks noChangeAspect="1"/>
          </p:cNvPicPr>
          <p:nvPr/>
        </p:nvPicPr>
        <p:blipFill>
          <a:blip r:embed="rId2"/>
          <a:stretch>
            <a:fillRect/>
          </a:stretch>
        </p:blipFill>
        <p:spPr>
          <a:xfrm>
            <a:off x="1600200" y="1058663"/>
            <a:ext cx="5353050" cy="5034805"/>
          </a:xfrm>
          <a:prstGeom prst="rect">
            <a:avLst/>
          </a:prstGeom>
        </p:spPr>
      </p:pic>
    </p:spTree>
    <p:extLst>
      <p:ext uri="{BB962C8B-B14F-4D97-AF65-F5344CB8AC3E}">
        <p14:creationId xmlns:p14="http://schemas.microsoft.com/office/powerpoint/2010/main" val="4105473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03068C-C329-49C9-860E-32FA06A862A8}"/>
              </a:ext>
            </a:extLst>
          </p:cNvPr>
          <p:cNvSpPr>
            <a:spLocks noGrp="1"/>
          </p:cNvSpPr>
          <p:nvPr>
            <p:ph type="sldNum" sz="quarter" idx="18"/>
          </p:nvPr>
        </p:nvSpPr>
        <p:spPr/>
        <p:txBody>
          <a:bodyPr/>
          <a:lstStyle/>
          <a:p>
            <a:fld id="{C0531ADF-2191-45C5-9D71-08764BF86A6F}" type="slidenum">
              <a:rPr lang="en-US" smtClean="0"/>
              <a:pPr/>
              <a:t>35</a:t>
            </a:fld>
            <a:endParaRPr lang="en-US"/>
          </a:p>
        </p:txBody>
      </p:sp>
      <p:sp>
        <p:nvSpPr>
          <p:cNvPr id="4" name="Footer Placeholder 3">
            <a:extLst>
              <a:ext uri="{FF2B5EF4-FFF2-40B4-BE49-F238E27FC236}">
                <a16:creationId xmlns:a16="http://schemas.microsoft.com/office/drawing/2014/main" id="{CA2F3E80-DC2B-4F64-80FA-7A34611C4749}"/>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0364DAB7-593C-49F6-B3C1-9816C2A19F71}"/>
              </a:ext>
            </a:extLst>
          </p:cNvPr>
          <p:cNvPicPr>
            <a:picLocks noChangeAspect="1"/>
          </p:cNvPicPr>
          <p:nvPr/>
        </p:nvPicPr>
        <p:blipFill>
          <a:blip r:embed="rId2"/>
          <a:stretch>
            <a:fillRect/>
          </a:stretch>
        </p:blipFill>
        <p:spPr>
          <a:xfrm>
            <a:off x="0" y="-1"/>
            <a:ext cx="9138473" cy="6579909"/>
          </a:xfrm>
          <a:prstGeom prst="rect">
            <a:avLst/>
          </a:prstGeom>
        </p:spPr>
      </p:pic>
    </p:spTree>
    <p:extLst>
      <p:ext uri="{BB962C8B-B14F-4D97-AF65-F5344CB8AC3E}">
        <p14:creationId xmlns:p14="http://schemas.microsoft.com/office/powerpoint/2010/main" val="1173630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311480"/>
            <a:ext cx="8534400" cy="594360"/>
          </a:xfrm>
        </p:spPr>
        <p:txBody>
          <a:bodyPr/>
          <a:lstStyle/>
          <a:p>
            <a:pPr algn="l"/>
            <a:r>
              <a:rPr lang="en-US" sz="2400" b="1" i="0" u="none" strike="noStrike" baseline="0" dirty="0">
                <a:latin typeface="BLK Fort" panose="020B0503030202060203" pitchFamily="34" charset="0"/>
              </a:rPr>
              <a:t>What is a Municipal Bond?</a:t>
            </a:r>
            <a:endParaRPr lang="en-US" sz="2400" dirty="0"/>
          </a:p>
        </p:txBody>
      </p:sp>
      <p:sp>
        <p:nvSpPr>
          <p:cNvPr id="2" name="Slide Number Placeholder 1">
            <a:extLst>
              <a:ext uri="{FF2B5EF4-FFF2-40B4-BE49-F238E27FC236}">
                <a16:creationId xmlns:a16="http://schemas.microsoft.com/office/drawing/2014/main" id="{C0CA11B3-603B-4777-A276-1A40D0E3179F}"/>
              </a:ext>
            </a:extLst>
          </p:cNvPr>
          <p:cNvSpPr>
            <a:spLocks noGrp="1"/>
          </p:cNvSpPr>
          <p:nvPr>
            <p:ph type="sldNum" sz="quarter" idx="18"/>
          </p:nvPr>
        </p:nvSpPr>
        <p:spPr/>
        <p:txBody>
          <a:bodyPr/>
          <a:lstStyle/>
          <a:p>
            <a:fld id="{C0531ADF-2191-45C5-9D71-08764BF86A6F}" type="slidenum">
              <a:rPr lang="en-US" smtClean="0"/>
              <a:pPr/>
              <a:t>36</a:t>
            </a:fld>
            <a:endParaRPr lang="en-US"/>
          </a:p>
        </p:txBody>
      </p:sp>
      <p:sp>
        <p:nvSpPr>
          <p:cNvPr id="3" name="Footer Placeholder 2"/>
          <p:cNvSpPr>
            <a:spLocks noGrp="1"/>
          </p:cNvSpPr>
          <p:nvPr>
            <p:ph type="ftr" sz="quarter" idx="19"/>
          </p:nvPr>
        </p:nvSpPr>
        <p:spPr>
          <a:xfrm>
            <a:off x="1600200" y="6438773"/>
            <a:ext cx="5943600" cy="411480"/>
          </a:xfrm>
        </p:spPr>
        <p:txBody>
          <a:bodyPr/>
          <a:lstStyle/>
          <a:p>
            <a:r>
              <a:rPr lang="en-US"/>
              <a:t>Limited Distribution</a:t>
            </a:r>
          </a:p>
        </p:txBody>
      </p:sp>
      <p:sp>
        <p:nvSpPr>
          <p:cNvPr id="4" name="TextBox 3">
            <a:extLst>
              <a:ext uri="{FF2B5EF4-FFF2-40B4-BE49-F238E27FC236}">
                <a16:creationId xmlns:a16="http://schemas.microsoft.com/office/drawing/2014/main" id="{005E0BFE-BCCF-4308-939B-59B0B44F1575}"/>
              </a:ext>
            </a:extLst>
          </p:cNvPr>
          <p:cNvSpPr txBox="1"/>
          <p:nvPr/>
        </p:nvSpPr>
        <p:spPr>
          <a:xfrm>
            <a:off x="304800" y="905840"/>
            <a:ext cx="8430638" cy="4600015"/>
          </a:xfrm>
          <a:prstGeom prst="rect">
            <a:avLst/>
          </a:prstGeom>
          <a:noFill/>
        </p:spPr>
        <p:txBody>
          <a:bodyPr wrap="square" lIns="0" tIns="0" rIns="0" bIns="0" rtlCol="0">
            <a:noAutofit/>
          </a:bodyPr>
          <a:lstStyle/>
          <a:p>
            <a:r>
              <a:rPr lang="en-US" sz="1800" b="1" i="0" u="none" strike="noStrike" baseline="0" dirty="0">
                <a:latin typeface="BLK Fort" panose="020B0503030202060203" pitchFamily="34" charset="0"/>
              </a:rPr>
              <a:t>Municipal Bonds </a:t>
            </a:r>
            <a:r>
              <a:rPr lang="en-US" sz="1800" b="0" i="0" u="none" strike="noStrike" baseline="0" dirty="0">
                <a:latin typeface="BLK Fort" panose="020B0503030202060203" pitchFamily="34" charset="0"/>
              </a:rPr>
              <a:t>are debt obligations issued by various government bodies and not-for-profit entities across the United States who use the loans to help finance their operations or fund public projects such as the construction of schools, highways, sewers, or power plants </a:t>
            </a:r>
            <a:endParaRPr lang="en-US" sz="1200" dirty="0"/>
          </a:p>
        </p:txBody>
      </p:sp>
      <p:pic>
        <p:nvPicPr>
          <p:cNvPr id="8" name="Picture 7">
            <a:extLst>
              <a:ext uri="{FF2B5EF4-FFF2-40B4-BE49-F238E27FC236}">
                <a16:creationId xmlns:a16="http://schemas.microsoft.com/office/drawing/2014/main" id="{8B26E9C4-7D5F-4207-B8EC-88DE5A87FF43}"/>
              </a:ext>
            </a:extLst>
          </p:cNvPr>
          <p:cNvPicPr>
            <a:picLocks noChangeAspect="1"/>
          </p:cNvPicPr>
          <p:nvPr/>
        </p:nvPicPr>
        <p:blipFill>
          <a:blip r:embed="rId3"/>
          <a:stretch>
            <a:fillRect/>
          </a:stretch>
        </p:blipFill>
        <p:spPr>
          <a:xfrm>
            <a:off x="843064" y="2190447"/>
            <a:ext cx="6627779" cy="3761713"/>
          </a:xfrm>
          <a:prstGeom prst="rect">
            <a:avLst/>
          </a:prstGeom>
        </p:spPr>
      </p:pic>
    </p:spTree>
    <p:extLst>
      <p:ext uri="{BB962C8B-B14F-4D97-AF65-F5344CB8AC3E}">
        <p14:creationId xmlns:p14="http://schemas.microsoft.com/office/powerpoint/2010/main" val="3699343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2A03-24A6-4AAF-8C41-FADE004E1590}"/>
              </a:ext>
            </a:extLst>
          </p:cNvPr>
          <p:cNvSpPr>
            <a:spLocks noGrp="1"/>
          </p:cNvSpPr>
          <p:nvPr>
            <p:ph type="title"/>
          </p:nvPr>
        </p:nvSpPr>
        <p:spPr/>
        <p:txBody>
          <a:bodyPr/>
          <a:lstStyle/>
          <a:p>
            <a:r>
              <a:rPr lang="en-US" sz="1800" b="1" i="0" u="none" strike="noStrike" baseline="0" dirty="0">
                <a:latin typeface="BLK Fort" panose="020B0503030202060203" pitchFamily="34" charset="0"/>
              </a:rPr>
              <a:t>Municipal Marketplace</a:t>
            </a:r>
            <a:endParaRPr lang="en-US" dirty="0"/>
          </a:p>
        </p:txBody>
      </p:sp>
      <p:sp>
        <p:nvSpPr>
          <p:cNvPr id="3" name="Slide Number Placeholder 2">
            <a:extLst>
              <a:ext uri="{FF2B5EF4-FFF2-40B4-BE49-F238E27FC236}">
                <a16:creationId xmlns:a16="http://schemas.microsoft.com/office/drawing/2014/main" id="{808778B5-CD0F-4806-98F2-8A798A41309A}"/>
              </a:ext>
            </a:extLst>
          </p:cNvPr>
          <p:cNvSpPr>
            <a:spLocks noGrp="1"/>
          </p:cNvSpPr>
          <p:nvPr>
            <p:ph type="sldNum" sz="quarter" idx="18"/>
          </p:nvPr>
        </p:nvSpPr>
        <p:spPr/>
        <p:txBody>
          <a:bodyPr/>
          <a:lstStyle/>
          <a:p>
            <a:fld id="{C0531ADF-2191-45C5-9D71-08764BF86A6F}" type="slidenum">
              <a:rPr lang="en-US" smtClean="0"/>
              <a:pPr/>
              <a:t>37</a:t>
            </a:fld>
            <a:endParaRPr lang="en-US"/>
          </a:p>
        </p:txBody>
      </p:sp>
      <p:sp>
        <p:nvSpPr>
          <p:cNvPr id="4" name="Footer Placeholder 3">
            <a:extLst>
              <a:ext uri="{FF2B5EF4-FFF2-40B4-BE49-F238E27FC236}">
                <a16:creationId xmlns:a16="http://schemas.microsoft.com/office/drawing/2014/main" id="{31E4B612-DCEF-4312-BCC4-F26179B29EB6}"/>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04AC2715-4783-4DFD-89B1-382BB217123E}"/>
              </a:ext>
            </a:extLst>
          </p:cNvPr>
          <p:cNvPicPr>
            <a:picLocks noChangeAspect="1"/>
          </p:cNvPicPr>
          <p:nvPr/>
        </p:nvPicPr>
        <p:blipFill>
          <a:blip r:embed="rId2"/>
          <a:stretch>
            <a:fillRect/>
          </a:stretch>
        </p:blipFill>
        <p:spPr>
          <a:xfrm>
            <a:off x="304800" y="771423"/>
            <a:ext cx="3440856" cy="2182909"/>
          </a:xfrm>
          <a:prstGeom prst="rect">
            <a:avLst/>
          </a:prstGeom>
        </p:spPr>
      </p:pic>
      <p:pic>
        <p:nvPicPr>
          <p:cNvPr id="10" name="Picture 9">
            <a:extLst>
              <a:ext uri="{FF2B5EF4-FFF2-40B4-BE49-F238E27FC236}">
                <a16:creationId xmlns:a16="http://schemas.microsoft.com/office/drawing/2014/main" id="{59540C00-9E30-4740-AE19-7586DD01458A}"/>
              </a:ext>
            </a:extLst>
          </p:cNvPr>
          <p:cNvPicPr>
            <a:picLocks noChangeAspect="1"/>
          </p:cNvPicPr>
          <p:nvPr/>
        </p:nvPicPr>
        <p:blipFill>
          <a:blip r:embed="rId3"/>
          <a:stretch>
            <a:fillRect/>
          </a:stretch>
        </p:blipFill>
        <p:spPr>
          <a:xfrm>
            <a:off x="4344617" y="735362"/>
            <a:ext cx="3821598" cy="2445583"/>
          </a:xfrm>
          <a:prstGeom prst="rect">
            <a:avLst/>
          </a:prstGeom>
        </p:spPr>
      </p:pic>
      <p:pic>
        <p:nvPicPr>
          <p:cNvPr id="12" name="Picture 11">
            <a:extLst>
              <a:ext uri="{FF2B5EF4-FFF2-40B4-BE49-F238E27FC236}">
                <a16:creationId xmlns:a16="http://schemas.microsoft.com/office/drawing/2014/main" id="{BBB7B8F0-A893-439F-BBD3-49E7B8EF0E47}"/>
              </a:ext>
            </a:extLst>
          </p:cNvPr>
          <p:cNvPicPr>
            <a:picLocks noChangeAspect="1"/>
          </p:cNvPicPr>
          <p:nvPr/>
        </p:nvPicPr>
        <p:blipFill>
          <a:blip r:embed="rId4"/>
          <a:stretch>
            <a:fillRect/>
          </a:stretch>
        </p:blipFill>
        <p:spPr>
          <a:xfrm>
            <a:off x="1838004" y="3424003"/>
            <a:ext cx="4452676" cy="2493969"/>
          </a:xfrm>
          <a:prstGeom prst="rect">
            <a:avLst/>
          </a:prstGeom>
        </p:spPr>
      </p:pic>
    </p:spTree>
    <p:extLst>
      <p:ext uri="{BB962C8B-B14F-4D97-AF65-F5344CB8AC3E}">
        <p14:creationId xmlns:p14="http://schemas.microsoft.com/office/powerpoint/2010/main" val="1826642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F08AB-3147-4561-BD81-413CCD7D5568}"/>
              </a:ext>
            </a:extLst>
          </p:cNvPr>
          <p:cNvSpPr>
            <a:spLocks noGrp="1"/>
          </p:cNvSpPr>
          <p:nvPr>
            <p:ph type="title"/>
          </p:nvPr>
        </p:nvSpPr>
        <p:spPr>
          <a:xfrm>
            <a:off x="304800" y="301752"/>
            <a:ext cx="8534400" cy="357379"/>
          </a:xfrm>
        </p:spPr>
        <p:txBody>
          <a:bodyPr/>
          <a:lstStyle/>
          <a:p>
            <a:r>
              <a:rPr lang="en-US" sz="1800" b="1" i="0" u="none" strike="noStrike" baseline="0" dirty="0">
                <a:latin typeface="BLK Fort" panose="020B0503030202060203" pitchFamily="34" charset="0"/>
              </a:rPr>
              <a:t>Sectors of the Market</a:t>
            </a:r>
            <a:endParaRPr lang="en-US" dirty="0"/>
          </a:p>
        </p:txBody>
      </p:sp>
      <p:sp>
        <p:nvSpPr>
          <p:cNvPr id="3" name="Slide Number Placeholder 2">
            <a:extLst>
              <a:ext uri="{FF2B5EF4-FFF2-40B4-BE49-F238E27FC236}">
                <a16:creationId xmlns:a16="http://schemas.microsoft.com/office/drawing/2014/main" id="{A6D4B5B7-B472-4D2B-B665-ECB13A50E38F}"/>
              </a:ext>
            </a:extLst>
          </p:cNvPr>
          <p:cNvSpPr>
            <a:spLocks noGrp="1"/>
          </p:cNvSpPr>
          <p:nvPr>
            <p:ph type="sldNum" sz="quarter" idx="18"/>
          </p:nvPr>
        </p:nvSpPr>
        <p:spPr/>
        <p:txBody>
          <a:bodyPr/>
          <a:lstStyle/>
          <a:p>
            <a:fld id="{C0531ADF-2191-45C5-9D71-08764BF86A6F}" type="slidenum">
              <a:rPr lang="en-US" smtClean="0"/>
              <a:pPr/>
              <a:t>38</a:t>
            </a:fld>
            <a:endParaRPr lang="en-US"/>
          </a:p>
        </p:txBody>
      </p:sp>
      <p:sp>
        <p:nvSpPr>
          <p:cNvPr id="4" name="Footer Placeholder 3">
            <a:extLst>
              <a:ext uri="{FF2B5EF4-FFF2-40B4-BE49-F238E27FC236}">
                <a16:creationId xmlns:a16="http://schemas.microsoft.com/office/drawing/2014/main" id="{49889318-606D-45E5-A932-0A79ECC66348}"/>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4A8496C3-3681-4652-84D8-E16FDEBAA090}"/>
              </a:ext>
            </a:extLst>
          </p:cNvPr>
          <p:cNvPicPr>
            <a:picLocks noChangeAspect="1"/>
          </p:cNvPicPr>
          <p:nvPr/>
        </p:nvPicPr>
        <p:blipFill>
          <a:blip r:embed="rId2"/>
          <a:stretch>
            <a:fillRect/>
          </a:stretch>
        </p:blipFill>
        <p:spPr>
          <a:xfrm>
            <a:off x="204281" y="888152"/>
            <a:ext cx="7704306" cy="5081696"/>
          </a:xfrm>
          <a:prstGeom prst="rect">
            <a:avLst/>
          </a:prstGeom>
        </p:spPr>
      </p:pic>
    </p:spTree>
    <p:extLst>
      <p:ext uri="{BB962C8B-B14F-4D97-AF65-F5344CB8AC3E}">
        <p14:creationId xmlns:p14="http://schemas.microsoft.com/office/powerpoint/2010/main" val="3731354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151127-4CB9-4F5A-823B-60A7784373F5}"/>
              </a:ext>
            </a:extLst>
          </p:cNvPr>
          <p:cNvSpPr>
            <a:spLocks noGrp="1"/>
          </p:cNvSpPr>
          <p:nvPr>
            <p:ph type="sldNum" sz="quarter" idx="18"/>
          </p:nvPr>
        </p:nvSpPr>
        <p:spPr/>
        <p:txBody>
          <a:bodyPr/>
          <a:lstStyle/>
          <a:p>
            <a:fld id="{C0531ADF-2191-45C5-9D71-08764BF86A6F}" type="slidenum">
              <a:rPr lang="en-US" smtClean="0"/>
              <a:pPr/>
              <a:t>39</a:t>
            </a:fld>
            <a:endParaRPr lang="en-US"/>
          </a:p>
        </p:txBody>
      </p:sp>
      <p:sp>
        <p:nvSpPr>
          <p:cNvPr id="4" name="Footer Placeholder 3">
            <a:extLst>
              <a:ext uri="{FF2B5EF4-FFF2-40B4-BE49-F238E27FC236}">
                <a16:creationId xmlns:a16="http://schemas.microsoft.com/office/drawing/2014/main" id="{576254BD-ADAC-42AC-AFC8-1F84144449AC}"/>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C90A0F17-C904-431B-956F-D4CC7A2D483D}"/>
              </a:ext>
            </a:extLst>
          </p:cNvPr>
          <p:cNvPicPr>
            <a:picLocks noChangeAspect="1"/>
          </p:cNvPicPr>
          <p:nvPr/>
        </p:nvPicPr>
        <p:blipFill>
          <a:blip r:embed="rId2"/>
          <a:stretch>
            <a:fillRect/>
          </a:stretch>
        </p:blipFill>
        <p:spPr>
          <a:xfrm>
            <a:off x="228600" y="325975"/>
            <a:ext cx="8686800" cy="6011495"/>
          </a:xfrm>
          <a:prstGeom prst="rect">
            <a:avLst/>
          </a:prstGeom>
        </p:spPr>
      </p:pic>
    </p:spTree>
    <p:extLst>
      <p:ext uri="{BB962C8B-B14F-4D97-AF65-F5344CB8AC3E}">
        <p14:creationId xmlns:p14="http://schemas.microsoft.com/office/powerpoint/2010/main" val="412525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51EB7-FD5D-423A-894E-78E606596303}"/>
              </a:ext>
            </a:extLst>
          </p:cNvPr>
          <p:cNvSpPr>
            <a:spLocks noGrp="1"/>
          </p:cNvSpPr>
          <p:nvPr>
            <p:ph type="title"/>
          </p:nvPr>
        </p:nvSpPr>
        <p:spPr/>
        <p:txBody>
          <a:bodyPr/>
          <a:lstStyle/>
          <a:p>
            <a:r>
              <a:rPr lang="en-US" dirty="0"/>
              <a:t>MUNI ESG Overview</a:t>
            </a:r>
          </a:p>
        </p:txBody>
      </p:sp>
      <p:sp>
        <p:nvSpPr>
          <p:cNvPr id="3" name="Slide Number Placeholder 2">
            <a:extLst>
              <a:ext uri="{FF2B5EF4-FFF2-40B4-BE49-F238E27FC236}">
                <a16:creationId xmlns:a16="http://schemas.microsoft.com/office/drawing/2014/main" id="{EB60A2AD-5B25-4729-8722-AC5FCE69FED8}"/>
              </a:ext>
            </a:extLst>
          </p:cNvPr>
          <p:cNvSpPr>
            <a:spLocks noGrp="1"/>
          </p:cNvSpPr>
          <p:nvPr>
            <p:ph type="sldNum" sz="quarter" idx="4294967295"/>
          </p:nvPr>
        </p:nvSpPr>
        <p:spPr>
          <a:xfrm>
            <a:off x="8732838" y="6446838"/>
            <a:ext cx="411162" cy="411162"/>
          </a:xfrm>
        </p:spPr>
        <p:txBody>
          <a:bodyPr/>
          <a:lstStyle/>
          <a:p>
            <a:fld id="{C0531ADF-2191-45C5-9D71-08764BF86A6F}" type="slidenum">
              <a:rPr lang="en-US" smtClean="0"/>
              <a:pPr/>
              <a:t>4</a:t>
            </a:fld>
            <a:endParaRPr lang="en-US"/>
          </a:p>
        </p:txBody>
      </p:sp>
      <p:sp>
        <p:nvSpPr>
          <p:cNvPr id="5" name="Footer Placeholder 4">
            <a:extLst>
              <a:ext uri="{FF2B5EF4-FFF2-40B4-BE49-F238E27FC236}">
                <a16:creationId xmlns:a16="http://schemas.microsoft.com/office/drawing/2014/main" id="{900DC0C1-124F-441E-B6F6-A46DD6BCDD85}"/>
              </a:ext>
            </a:extLst>
          </p:cNvPr>
          <p:cNvSpPr>
            <a:spLocks noGrp="1"/>
          </p:cNvSpPr>
          <p:nvPr>
            <p:ph type="ftr" sz="quarter" idx="4294967295"/>
          </p:nvPr>
        </p:nvSpPr>
        <p:spPr>
          <a:xfrm>
            <a:off x="0" y="6446838"/>
            <a:ext cx="5943600" cy="411162"/>
          </a:xfrm>
        </p:spPr>
        <p:txBody>
          <a:bodyPr/>
          <a:lstStyle/>
          <a:p>
            <a:r>
              <a:rPr lang="en-US"/>
              <a:t>Limited Distribution</a:t>
            </a:r>
          </a:p>
        </p:txBody>
      </p:sp>
    </p:spTree>
    <p:extLst>
      <p:ext uri="{BB962C8B-B14F-4D97-AF65-F5344CB8AC3E}">
        <p14:creationId xmlns:p14="http://schemas.microsoft.com/office/powerpoint/2010/main" val="2278245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5610D05-C104-4161-B579-DA338540BC29}"/>
              </a:ext>
            </a:extLst>
          </p:cNvPr>
          <p:cNvSpPr>
            <a:spLocks noGrp="1"/>
          </p:cNvSpPr>
          <p:nvPr>
            <p:ph type="sldNum" sz="quarter" idx="18"/>
          </p:nvPr>
        </p:nvSpPr>
        <p:spPr/>
        <p:txBody>
          <a:bodyPr/>
          <a:lstStyle/>
          <a:p>
            <a:fld id="{C0531ADF-2191-45C5-9D71-08764BF86A6F}" type="slidenum">
              <a:rPr lang="en-US" smtClean="0"/>
              <a:pPr/>
              <a:t>40</a:t>
            </a:fld>
            <a:endParaRPr lang="en-US"/>
          </a:p>
        </p:txBody>
      </p:sp>
      <p:sp>
        <p:nvSpPr>
          <p:cNvPr id="4" name="Footer Placeholder 3">
            <a:extLst>
              <a:ext uri="{FF2B5EF4-FFF2-40B4-BE49-F238E27FC236}">
                <a16:creationId xmlns:a16="http://schemas.microsoft.com/office/drawing/2014/main" id="{D82161D7-D952-4360-B57A-3335C92F4D82}"/>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F88D2EC3-DC89-4332-B920-40733E9F3B04}"/>
              </a:ext>
            </a:extLst>
          </p:cNvPr>
          <p:cNvPicPr>
            <a:picLocks noChangeAspect="1"/>
          </p:cNvPicPr>
          <p:nvPr/>
        </p:nvPicPr>
        <p:blipFill>
          <a:blip r:embed="rId2"/>
          <a:stretch>
            <a:fillRect/>
          </a:stretch>
        </p:blipFill>
        <p:spPr>
          <a:xfrm>
            <a:off x="68094" y="451313"/>
            <a:ext cx="8857050" cy="5955374"/>
          </a:xfrm>
          <a:prstGeom prst="rect">
            <a:avLst/>
          </a:prstGeom>
        </p:spPr>
      </p:pic>
    </p:spTree>
    <p:extLst>
      <p:ext uri="{BB962C8B-B14F-4D97-AF65-F5344CB8AC3E}">
        <p14:creationId xmlns:p14="http://schemas.microsoft.com/office/powerpoint/2010/main" val="568220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C39-9589-498E-B65B-02AEC9469B8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9C47C76-0251-43B1-A12E-27C7AF969B40}"/>
              </a:ext>
            </a:extLst>
          </p:cNvPr>
          <p:cNvSpPr>
            <a:spLocks noGrp="1"/>
          </p:cNvSpPr>
          <p:nvPr>
            <p:ph type="sldNum" sz="quarter" idx="18"/>
          </p:nvPr>
        </p:nvSpPr>
        <p:spPr/>
        <p:txBody>
          <a:bodyPr/>
          <a:lstStyle/>
          <a:p>
            <a:fld id="{C0531ADF-2191-45C5-9D71-08764BF86A6F}" type="slidenum">
              <a:rPr lang="en-US" smtClean="0"/>
              <a:pPr/>
              <a:t>41</a:t>
            </a:fld>
            <a:endParaRPr lang="en-US"/>
          </a:p>
        </p:txBody>
      </p:sp>
      <p:sp>
        <p:nvSpPr>
          <p:cNvPr id="4" name="Footer Placeholder 3">
            <a:extLst>
              <a:ext uri="{FF2B5EF4-FFF2-40B4-BE49-F238E27FC236}">
                <a16:creationId xmlns:a16="http://schemas.microsoft.com/office/drawing/2014/main" id="{37C39FC3-E6DB-4C37-BBCE-01886BCD54EF}"/>
              </a:ext>
            </a:extLst>
          </p:cNvPr>
          <p:cNvSpPr>
            <a:spLocks noGrp="1"/>
          </p:cNvSpPr>
          <p:nvPr>
            <p:ph type="ftr" sz="quarter" idx="19"/>
          </p:nvPr>
        </p:nvSpPr>
        <p:spPr/>
        <p:txBody>
          <a:bodyPr/>
          <a:lstStyle/>
          <a:p>
            <a:r>
              <a:rPr lang="en-US"/>
              <a:t>Limited Distribution</a:t>
            </a:r>
          </a:p>
        </p:txBody>
      </p:sp>
      <p:sp>
        <p:nvSpPr>
          <p:cNvPr id="5" name="Content Placeholder 4">
            <a:extLst>
              <a:ext uri="{FF2B5EF4-FFF2-40B4-BE49-F238E27FC236}">
                <a16:creationId xmlns:a16="http://schemas.microsoft.com/office/drawing/2014/main" id="{EB4EAC36-5130-48C9-BA69-DAD81100CF96}"/>
              </a:ext>
            </a:extLst>
          </p:cNvPr>
          <p:cNvSpPr>
            <a:spLocks noGrp="1"/>
          </p:cNvSpPr>
          <p:nvPr>
            <p:ph sz="quarter" idx="16"/>
          </p:nvPr>
        </p:nvSpPr>
        <p:spPr/>
        <p:txBody>
          <a:bodyPr/>
          <a:lstStyle/>
          <a:p>
            <a:endParaRPr lang="en-US"/>
          </a:p>
        </p:txBody>
      </p:sp>
      <p:sp>
        <p:nvSpPr>
          <p:cNvPr id="6" name="Content Placeholder 5">
            <a:extLst>
              <a:ext uri="{FF2B5EF4-FFF2-40B4-BE49-F238E27FC236}">
                <a16:creationId xmlns:a16="http://schemas.microsoft.com/office/drawing/2014/main" id="{AA9D8817-893A-40FA-962E-ACD1A57C01D0}"/>
              </a:ext>
            </a:extLst>
          </p:cNvPr>
          <p:cNvSpPr>
            <a:spLocks noGrp="1"/>
          </p:cNvSpPr>
          <p:nvPr>
            <p:ph sz="quarter" idx="15"/>
          </p:nvPr>
        </p:nvSpPr>
        <p:spPr/>
        <p:txBody>
          <a:bodyPr/>
          <a:lstStyle/>
          <a:p>
            <a:endParaRPr lang="en-US"/>
          </a:p>
        </p:txBody>
      </p:sp>
      <p:pic>
        <p:nvPicPr>
          <p:cNvPr id="8" name="Picture 7">
            <a:extLst>
              <a:ext uri="{FF2B5EF4-FFF2-40B4-BE49-F238E27FC236}">
                <a16:creationId xmlns:a16="http://schemas.microsoft.com/office/drawing/2014/main" id="{9B9682EE-3983-43DA-8969-B7F8CA50F04D}"/>
              </a:ext>
            </a:extLst>
          </p:cNvPr>
          <p:cNvPicPr>
            <a:picLocks noChangeAspect="1"/>
          </p:cNvPicPr>
          <p:nvPr/>
        </p:nvPicPr>
        <p:blipFill>
          <a:blip r:embed="rId2"/>
          <a:stretch>
            <a:fillRect/>
          </a:stretch>
        </p:blipFill>
        <p:spPr>
          <a:xfrm>
            <a:off x="2211" y="0"/>
            <a:ext cx="9139578" cy="6446520"/>
          </a:xfrm>
          <a:prstGeom prst="rect">
            <a:avLst/>
          </a:prstGeom>
        </p:spPr>
      </p:pic>
    </p:spTree>
    <p:extLst>
      <p:ext uri="{BB962C8B-B14F-4D97-AF65-F5344CB8AC3E}">
        <p14:creationId xmlns:p14="http://schemas.microsoft.com/office/powerpoint/2010/main" val="96758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2F2138-1C89-4489-8D27-BF6DC24E9F9A}"/>
              </a:ext>
            </a:extLst>
          </p:cNvPr>
          <p:cNvSpPr>
            <a:spLocks noGrp="1"/>
          </p:cNvSpPr>
          <p:nvPr>
            <p:ph type="sldNum" sz="quarter" idx="18"/>
          </p:nvPr>
        </p:nvSpPr>
        <p:spPr/>
        <p:txBody>
          <a:bodyPr/>
          <a:lstStyle/>
          <a:p>
            <a:fld id="{C0531ADF-2191-45C5-9D71-08764BF86A6F}" type="slidenum">
              <a:rPr lang="en-US" smtClean="0"/>
              <a:pPr/>
              <a:t>42</a:t>
            </a:fld>
            <a:endParaRPr lang="en-US"/>
          </a:p>
        </p:txBody>
      </p:sp>
      <p:sp>
        <p:nvSpPr>
          <p:cNvPr id="4" name="Footer Placeholder 3">
            <a:extLst>
              <a:ext uri="{FF2B5EF4-FFF2-40B4-BE49-F238E27FC236}">
                <a16:creationId xmlns:a16="http://schemas.microsoft.com/office/drawing/2014/main" id="{5D4AD3E3-1A60-4E6B-B704-AE8E831434EA}"/>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69A584A7-F7CA-47D4-AD8E-73E28B5207F0}"/>
              </a:ext>
            </a:extLst>
          </p:cNvPr>
          <p:cNvPicPr>
            <a:picLocks noChangeAspect="1"/>
          </p:cNvPicPr>
          <p:nvPr/>
        </p:nvPicPr>
        <p:blipFill>
          <a:blip r:embed="rId2"/>
          <a:stretch>
            <a:fillRect/>
          </a:stretch>
        </p:blipFill>
        <p:spPr>
          <a:xfrm>
            <a:off x="171450" y="651432"/>
            <a:ext cx="8801100" cy="5192752"/>
          </a:xfrm>
          <a:prstGeom prst="rect">
            <a:avLst/>
          </a:prstGeom>
        </p:spPr>
      </p:pic>
    </p:spTree>
    <p:extLst>
      <p:ext uri="{BB962C8B-B14F-4D97-AF65-F5344CB8AC3E}">
        <p14:creationId xmlns:p14="http://schemas.microsoft.com/office/powerpoint/2010/main" val="8720048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96B85D8-76B2-4660-AAF6-6264D0DFC3E4}"/>
              </a:ext>
            </a:extLst>
          </p:cNvPr>
          <p:cNvSpPr>
            <a:spLocks noGrp="1"/>
          </p:cNvSpPr>
          <p:nvPr>
            <p:ph type="sldNum" sz="quarter" idx="18"/>
          </p:nvPr>
        </p:nvSpPr>
        <p:spPr/>
        <p:txBody>
          <a:bodyPr/>
          <a:lstStyle/>
          <a:p>
            <a:fld id="{C0531ADF-2191-45C5-9D71-08764BF86A6F}" type="slidenum">
              <a:rPr lang="en-US" smtClean="0"/>
              <a:pPr/>
              <a:t>43</a:t>
            </a:fld>
            <a:endParaRPr lang="en-US"/>
          </a:p>
        </p:txBody>
      </p:sp>
      <p:sp>
        <p:nvSpPr>
          <p:cNvPr id="4" name="Footer Placeholder 3">
            <a:extLst>
              <a:ext uri="{FF2B5EF4-FFF2-40B4-BE49-F238E27FC236}">
                <a16:creationId xmlns:a16="http://schemas.microsoft.com/office/drawing/2014/main" id="{3E201A47-D50D-46F0-BDD9-3526FB0DDCC2}"/>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6F628DA9-6145-4B17-8F2B-CA5DB3B7B47D}"/>
              </a:ext>
            </a:extLst>
          </p:cNvPr>
          <p:cNvPicPr>
            <a:picLocks noChangeAspect="1"/>
          </p:cNvPicPr>
          <p:nvPr/>
        </p:nvPicPr>
        <p:blipFill>
          <a:blip r:embed="rId2"/>
          <a:stretch>
            <a:fillRect/>
          </a:stretch>
        </p:blipFill>
        <p:spPr>
          <a:xfrm>
            <a:off x="0" y="171192"/>
            <a:ext cx="9012025" cy="6258925"/>
          </a:xfrm>
          <a:prstGeom prst="rect">
            <a:avLst/>
          </a:prstGeom>
        </p:spPr>
      </p:pic>
    </p:spTree>
    <p:extLst>
      <p:ext uri="{BB962C8B-B14F-4D97-AF65-F5344CB8AC3E}">
        <p14:creationId xmlns:p14="http://schemas.microsoft.com/office/powerpoint/2010/main" val="3648091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26F53C-A096-4D78-9FC9-6E4F55E396A3}"/>
              </a:ext>
            </a:extLst>
          </p:cNvPr>
          <p:cNvSpPr>
            <a:spLocks noGrp="1"/>
          </p:cNvSpPr>
          <p:nvPr>
            <p:ph type="sldNum" sz="quarter" idx="18"/>
          </p:nvPr>
        </p:nvSpPr>
        <p:spPr/>
        <p:txBody>
          <a:bodyPr/>
          <a:lstStyle/>
          <a:p>
            <a:fld id="{C0531ADF-2191-45C5-9D71-08764BF86A6F}" type="slidenum">
              <a:rPr lang="en-US" smtClean="0"/>
              <a:pPr/>
              <a:t>44</a:t>
            </a:fld>
            <a:endParaRPr lang="en-US"/>
          </a:p>
        </p:txBody>
      </p:sp>
      <p:sp>
        <p:nvSpPr>
          <p:cNvPr id="4" name="Footer Placeholder 3">
            <a:extLst>
              <a:ext uri="{FF2B5EF4-FFF2-40B4-BE49-F238E27FC236}">
                <a16:creationId xmlns:a16="http://schemas.microsoft.com/office/drawing/2014/main" id="{53140D22-6AA0-4B3B-A20D-5C401165AECA}"/>
              </a:ext>
            </a:extLst>
          </p:cNvPr>
          <p:cNvSpPr>
            <a:spLocks noGrp="1"/>
          </p:cNvSpPr>
          <p:nvPr>
            <p:ph type="ftr" sz="quarter" idx="19"/>
          </p:nvPr>
        </p:nvSpPr>
        <p:spPr/>
        <p:txBody>
          <a:bodyPr/>
          <a:lstStyle/>
          <a:p>
            <a:r>
              <a:rPr lang="en-US"/>
              <a:t>Limited Distribution</a:t>
            </a:r>
          </a:p>
        </p:txBody>
      </p:sp>
      <p:pic>
        <p:nvPicPr>
          <p:cNvPr id="8" name="Picture 7">
            <a:extLst>
              <a:ext uri="{FF2B5EF4-FFF2-40B4-BE49-F238E27FC236}">
                <a16:creationId xmlns:a16="http://schemas.microsoft.com/office/drawing/2014/main" id="{13CD06E7-F628-4F1B-9380-93C153E1D7FF}"/>
              </a:ext>
            </a:extLst>
          </p:cNvPr>
          <p:cNvPicPr>
            <a:picLocks noChangeAspect="1"/>
          </p:cNvPicPr>
          <p:nvPr/>
        </p:nvPicPr>
        <p:blipFill>
          <a:blip r:embed="rId2"/>
          <a:stretch>
            <a:fillRect/>
          </a:stretch>
        </p:blipFill>
        <p:spPr>
          <a:xfrm>
            <a:off x="0" y="251323"/>
            <a:ext cx="9144000" cy="6195198"/>
          </a:xfrm>
          <a:prstGeom prst="rect">
            <a:avLst/>
          </a:prstGeom>
        </p:spPr>
      </p:pic>
    </p:spTree>
    <p:extLst>
      <p:ext uri="{BB962C8B-B14F-4D97-AF65-F5344CB8AC3E}">
        <p14:creationId xmlns:p14="http://schemas.microsoft.com/office/powerpoint/2010/main" val="79489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3A1F6-6332-437C-B5AB-67CE26528AE5}"/>
              </a:ext>
            </a:extLst>
          </p:cNvPr>
          <p:cNvSpPr>
            <a:spLocks noGrp="1"/>
          </p:cNvSpPr>
          <p:nvPr>
            <p:ph type="title"/>
          </p:nvPr>
        </p:nvSpPr>
        <p:spPr/>
        <p:txBody>
          <a:bodyPr/>
          <a:lstStyle/>
          <a:p>
            <a:r>
              <a:rPr lang="en-US" dirty="0"/>
              <a:t>Municipal Bond Market Overview</a:t>
            </a:r>
          </a:p>
        </p:txBody>
      </p:sp>
      <p:sp>
        <p:nvSpPr>
          <p:cNvPr id="3" name="Slide Number Placeholder 2">
            <a:extLst>
              <a:ext uri="{FF2B5EF4-FFF2-40B4-BE49-F238E27FC236}">
                <a16:creationId xmlns:a16="http://schemas.microsoft.com/office/drawing/2014/main" id="{871DF8AF-4B38-4B24-8125-7DAB4D2BA697}"/>
              </a:ext>
            </a:extLst>
          </p:cNvPr>
          <p:cNvSpPr>
            <a:spLocks noGrp="1"/>
          </p:cNvSpPr>
          <p:nvPr>
            <p:ph type="sldNum" sz="quarter" idx="18"/>
          </p:nvPr>
        </p:nvSpPr>
        <p:spPr/>
        <p:txBody>
          <a:bodyPr/>
          <a:lstStyle/>
          <a:p>
            <a:fld id="{C0531ADF-2191-45C5-9D71-08764BF86A6F}" type="slidenum">
              <a:rPr lang="en-US" smtClean="0"/>
              <a:pPr/>
              <a:t>5</a:t>
            </a:fld>
            <a:endParaRPr lang="en-US"/>
          </a:p>
        </p:txBody>
      </p:sp>
      <p:sp>
        <p:nvSpPr>
          <p:cNvPr id="4" name="Footer Placeholder 3">
            <a:extLst>
              <a:ext uri="{FF2B5EF4-FFF2-40B4-BE49-F238E27FC236}">
                <a16:creationId xmlns:a16="http://schemas.microsoft.com/office/drawing/2014/main" id="{3A1A624B-A3F6-4719-AFFF-8EF6917A411D}"/>
              </a:ext>
            </a:extLst>
          </p:cNvPr>
          <p:cNvSpPr>
            <a:spLocks noGrp="1"/>
          </p:cNvSpPr>
          <p:nvPr>
            <p:ph type="ftr" sz="quarter" idx="19"/>
          </p:nvPr>
        </p:nvSpPr>
        <p:spPr/>
        <p:txBody>
          <a:bodyPr/>
          <a:lstStyle/>
          <a:p>
            <a:r>
              <a:rPr lang="en-US"/>
              <a:t>Limited Distribution</a:t>
            </a:r>
          </a:p>
        </p:txBody>
      </p:sp>
      <p:sp>
        <p:nvSpPr>
          <p:cNvPr id="7" name="Text Placeholder 4">
            <a:extLst>
              <a:ext uri="{FF2B5EF4-FFF2-40B4-BE49-F238E27FC236}">
                <a16:creationId xmlns:a16="http://schemas.microsoft.com/office/drawing/2014/main" id="{3BDCD80D-CA4C-432B-B9F1-6B73049E9190}"/>
              </a:ext>
            </a:extLst>
          </p:cNvPr>
          <p:cNvSpPr txBox="1">
            <a:spLocks/>
          </p:cNvSpPr>
          <p:nvPr/>
        </p:nvSpPr>
        <p:spPr>
          <a:xfrm>
            <a:off x="301357" y="981048"/>
            <a:ext cx="8534400" cy="4937125"/>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700"/>
              </a:spcBef>
              <a:spcAft>
                <a:spcPts val="0"/>
              </a:spcAft>
              <a:buSzTx/>
              <a:buFont typeface="Arial" pitchFamily="34" charset="0"/>
              <a:buNone/>
              <a:tabLst/>
              <a:defRPr kumimoji="0" sz="1400" b="1" i="0" u="none" strike="noStrike" kern="1200" cap="none" spc="0" normalizeH="0" baseline="0">
                <a:ln>
                  <a:noFill/>
                </a:ln>
                <a:solidFill>
                  <a:schemeClr val="tx2"/>
                </a:solidFill>
                <a:effectLst/>
                <a:uLnTx/>
                <a:uFillTx/>
                <a:latin typeface="BLK Fort" panose="020B0503030202060203" pitchFamily="34" charset="0"/>
                <a:ea typeface="+mn-ea"/>
                <a:cs typeface="+mn-cs"/>
              </a:defRPr>
            </a:lvl1pPr>
            <a:lvl2pPr marL="13716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2pPr>
            <a:lvl3pPr marL="274320"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3pPr>
            <a:lvl4pPr marL="41148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4pPr>
            <a:lvl5pPr marL="548640"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5pPr>
            <a:lvl6pPr marL="886968"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6pPr>
            <a:lvl7pPr marL="1078992"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7pPr>
            <a:lvl8pPr marL="1271016"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8pPr>
            <a:lvl9pPr marL="1463040"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9pPr>
          </a:lstStyle>
          <a:p>
            <a:pPr marL="285750" indent="-285750" algn="just">
              <a:buFont typeface="Arial" panose="020B0604020202020204" pitchFamily="34" charset="0"/>
              <a:buChar char="•"/>
            </a:pPr>
            <a:r>
              <a:rPr lang="en-US" b="0" dirty="0"/>
              <a:t>A municipal bond is a debt security issued by a state, municipality, or county to finance its capital expenditures, including the construction of highways, bridges or schools. It can be classified as GO (general obligation - backed by government entities) or revenue (backed by revenue from a specific project).</a:t>
            </a:r>
          </a:p>
          <a:p>
            <a:pPr marL="285750" indent="-285750">
              <a:buFont typeface="Arial" pitchFamily="34" charset="0"/>
              <a:buChar char="•"/>
            </a:pPr>
            <a:endParaRPr lang="en-US" b="0" dirty="0"/>
          </a:p>
          <a:p>
            <a:pPr marL="285750" indent="-285750" algn="just">
              <a:buFont typeface="Arial" panose="020B0604020202020204" pitchFamily="34" charset="0"/>
              <a:buChar char="•"/>
            </a:pPr>
            <a:r>
              <a:rPr lang="en-US" b="0" dirty="0"/>
              <a:t>The size of the U.S. municipal bond market is around $3.85 trillion, but there is not much active investment. The typical municipal bond investor is a buy-and-hold retail investor (42%), so trading intensity is very low.</a:t>
            </a:r>
          </a:p>
          <a:p>
            <a:pPr marL="285750" indent="-285750">
              <a:buFont typeface="Arial" pitchFamily="34" charset="0"/>
              <a:buChar char="•"/>
            </a:pPr>
            <a:endParaRPr lang="en-US" b="0" dirty="0"/>
          </a:p>
          <a:p>
            <a:pPr marL="285750" indent="-285750" algn="just">
              <a:buFont typeface="Arial" panose="020B0604020202020204" pitchFamily="34" charset="0"/>
              <a:buChar char="•"/>
            </a:pPr>
            <a:r>
              <a:rPr lang="en-US" b="0" dirty="0"/>
              <a:t>Compared with U.S. Treasuries, municipal bonds are: 1) riskier, 2) less liquid, and 3) tax-exempt. As such, the “muni spread” is primarily comprised of default risk, liquidity risk, and taxation components (Ang, Bhansali, and Xing 2014).</a:t>
            </a:r>
          </a:p>
          <a:p>
            <a:endParaRPr lang="en-US" dirty="0"/>
          </a:p>
        </p:txBody>
      </p:sp>
      <p:pic>
        <p:nvPicPr>
          <p:cNvPr id="6" name="Picture 5">
            <a:extLst>
              <a:ext uri="{FF2B5EF4-FFF2-40B4-BE49-F238E27FC236}">
                <a16:creationId xmlns:a16="http://schemas.microsoft.com/office/drawing/2014/main" id="{38031895-4D13-4880-9748-77F3AAD9E970}"/>
              </a:ext>
            </a:extLst>
          </p:cNvPr>
          <p:cNvPicPr>
            <a:picLocks noChangeAspect="1"/>
          </p:cNvPicPr>
          <p:nvPr/>
        </p:nvPicPr>
        <p:blipFill>
          <a:blip r:embed="rId2"/>
          <a:stretch>
            <a:fillRect/>
          </a:stretch>
        </p:blipFill>
        <p:spPr>
          <a:xfrm>
            <a:off x="1731695" y="4009029"/>
            <a:ext cx="5674781" cy="2356138"/>
          </a:xfrm>
          <a:prstGeom prst="rect">
            <a:avLst/>
          </a:prstGeom>
        </p:spPr>
      </p:pic>
    </p:spTree>
    <p:extLst>
      <p:ext uri="{BB962C8B-B14F-4D97-AF65-F5344CB8AC3E}">
        <p14:creationId xmlns:p14="http://schemas.microsoft.com/office/powerpoint/2010/main" val="2341392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B21FA-90C7-48AD-841C-B8529C655FA1}"/>
              </a:ext>
            </a:extLst>
          </p:cNvPr>
          <p:cNvSpPr>
            <a:spLocks noGrp="1"/>
          </p:cNvSpPr>
          <p:nvPr>
            <p:ph type="title"/>
          </p:nvPr>
        </p:nvSpPr>
        <p:spPr/>
        <p:txBody>
          <a:bodyPr/>
          <a:lstStyle/>
          <a:p>
            <a:r>
              <a:rPr lang="en-US" dirty="0"/>
              <a:t>ESG Research in MUNIs</a:t>
            </a:r>
          </a:p>
        </p:txBody>
      </p:sp>
      <p:sp>
        <p:nvSpPr>
          <p:cNvPr id="3" name="Slide Number Placeholder 2">
            <a:extLst>
              <a:ext uri="{FF2B5EF4-FFF2-40B4-BE49-F238E27FC236}">
                <a16:creationId xmlns:a16="http://schemas.microsoft.com/office/drawing/2014/main" id="{4647505A-22BB-4571-A278-0C8DF75690A7}"/>
              </a:ext>
            </a:extLst>
          </p:cNvPr>
          <p:cNvSpPr>
            <a:spLocks noGrp="1"/>
          </p:cNvSpPr>
          <p:nvPr>
            <p:ph type="sldNum" sz="quarter" idx="13"/>
          </p:nvPr>
        </p:nvSpPr>
        <p:spPr/>
        <p:txBody>
          <a:bodyPr/>
          <a:lstStyle/>
          <a:p>
            <a:fld id="{C0531ADF-2191-45C5-9D71-08764BF86A6F}" type="slidenum">
              <a:rPr lang="en-US" smtClean="0"/>
              <a:pPr/>
              <a:t>6</a:t>
            </a:fld>
            <a:endParaRPr lang="en-US"/>
          </a:p>
        </p:txBody>
      </p:sp>
      <p:sp>
        <p:nvSpPr>
          <p:cNvPr id="4" name="Text Placeholder 3">
            <a:extLst>
              <a:ext uri="{FF2B5EF4-FFF2-40B4-BE49-F238E27FC236}">
                <a16:creationId xmlns:a16="http://schemas.microsoft.com/office/drawing/2014/main" id="{E7664D31-1292-4F71-B24A-2D4E9A20CA06}"/>
              </a:ext>
            </a:extLst>
          </p:cNvPr>
          <p:cNvSpPr>
            <a:spLocks noGrp="1"/>
          </p:cNvSpPr>
          <p:nvPr>
            <p:ph type="body" sz="quarter" idx="15"/>
          </p:nvPr>
        </p:nvSpPr>
        <p:spPr>
          <a:xfrm>
            <a:off x="304800" y="1090295"/>
            <a:ext cx="4267200" cy="4937125"/>
          </a:xfrm>
        </p:spPr>
        <p:txBody>
          <a:bodyPr/>
          <a:lstStyle/>
          <a:p>
            <a:r>
              <a:rPr lang="en-US" dirty="0"/>
              <a:t>Sensibility</a:t>
            </a:r>
          </a:p>
          <a:p>
            <a:endParaRPr lang="en-US" dirty="0"/>
          </a:p>
          <a:p>
            <a:pPr marL="285750" indent="-285750">
              <a:buFont typeface="Arial" panose="020B0604020202020204" pitchFamily="34" charset="0"/>
              <a:buChar char="•"/>
            </a:pPr>
            <a:r>
              <a:rPr lang="en-US" sz="1200" dirty="0"/>
              <a:t>Natural vehicle for ESG impact </a:t>
            </a:r>
          </a:p>
          <a:p>
            <a:pPr marL="285750" indent="-285750">
              <a:buFont typeface="Arial" panose="020B0604020202020204" pitchFamily="34" charset="0"/>
              <a:buChar char="•"/>
            </a:pPr>
            <a:r>
              <a:rPr lang="en-US" sz="1200" dirty="0"/>
              <a:t>Federal Focus</a:t>
            </a:r>
            <a:r>
              <a:rPr lang="en-US" sz="1200" b="0" dirty="0"/>
              <a:t> - Shifting priorities at the federal level, where the administration has shown increased ambition to tackle climate change and boost infrastructure projects, many of which are funded by state and local governments. </a:t>
            </a:r>
          </a:p>
          <a:p>
            <a:pPr marL="285750" indent="-285750">
              <a:buFont typeface="Arial" panose="020B0604020202020204" pitchFamily="34" charset="0"/>
              <a:buChar char="•"/>
            </a:pPr>
            <a:r>
              <a:rPr lang="en-US" sz="1200" dirty="0"/>
              <a:t>Regulatory</a:t>
            </a:r>
            <a:r>
              <a:rPr lang="en-US" sz="1200" b="0" dirty="0"/>
              <a:t> - ESG regulations are already active in EMEA and will become increasingly effective globally. </a:t>
            </a:r>
          </a:p>
          <a:p>
            <a:pPr marL="285750" indent="-285750">
              <a:buFont typeface="Arial" panose="020B0604020202020204" pitchFamily="34" charset="0"/>
              <a:buChar char="•"/>
            </a:pPr>
            <a:r>
              <a:rPr lang="en-US" sz="1200" b="1" kern="0" dirty="0"/>
              <a:t>Structural Shift in Investing </a:t>
            </a:r>
            <a:r>
              <a:rPr lang="en-US" sz="1200" b="0" kern="0" dirty="0"/>
              <a:t>-</a:t>
            </a:r>
            <a:r>
              <a:rPr lang="en-US" sz="1200" b="1" kern="0" dirty="0"/>
              <a:t> </a:t>
            </a:r>
            <a:r>
              <a:rPr lang="en-US" sz="1200" b="0" dirty="0"/>
              <a:t>Changing sensibility of millennial investors, pension funds and asset managers, is leading to a structural shift in the investing landscape and record flows into ESG.</a:t>
            </a:r>
          </a:p>
          <a:p>
            <a:pPr marL="285750" indent="-285750">
              <a:buFont typeface="Arial" panose="020B0604020202020204" pitchFamily="34" charset="0"/>
              <a:buChar char="•"/>
            </a:pPr>
            <a:r>
              <a:rPr lang="en-US" sz="1200" b="1" kern="0" dirty="0"/>
              <a:t>Client Materiality </a:t>
            </a:r>
            <a:r>
              <a:rPr lang="en-US" sz="1200" b="0" kern="0" dirty="0"/>
              <a:t>-</a:t>
            </a:r>
            <a:r>
              <a:rPr lang="en-US" sz="1200" b="1" kern="0" dirty="0"/>
              <a:t> </a:t>
            </a:r>
            <a:r>
              <a:rPr lang="en-US" sz="1200" b="0" dirty="0"/>
              <a:t>A growing interest from Clients in sustainable investing and divestment initiatives. </a:t>
            </a:r>
          </a:p>
          <a:p>
            <a:pPr marL="285750" indent="-28575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4326EFD1-7070-4EA7-98C8-D21180838758}"/>
              </a:ext>
            </a:extLst>
          </p:cNvPr>
          <p:cNvSpPr>
            <a:spLocks noGrp="1"/>
          </p:cNvSpPr>
          <p:nvPr>
            <p:ph type="ftr" sz="quarter" idx="14"/>
          </p:nvPr>
        </p:nvSpPr>
        <p:spPr/>
        <p:txBody>
          <a:bodyPr/>
          <a:lstStyle/>
          <a:p>
            <a:r>
              <a:rPr lang="en-US"/>
              <a:t>Limited Distribution</a:t>
            </a:r>
          </a:p>
        </p:txBody>
      </p:sp>
      <p:sp>
        <p:nvSpPr>
          <p:cNvPr id="6" name="Text Placeholder 3">
            <a:extLst>
              <a:ext uri="{FF2B5EF4-FFF2-40B4-BE49-F238E27FC236}">
                <a16:creationId xmlns:a16="http://schemas.microsoft.com/office/drawing/2014/main" id="{7022816A-5BDB-4986-9CD7-0C64E386F5B1}"/>
              </a:ext>
            </a:extLst>
          </p:cNvPr>
          <p:cNvSpPr txBox="1">
            <a:spLocks/>
          </p:cNvSpPr>
          <p:nvPr/>
        </p:nvSpPr>
        <p:spPr>
          <a:xfrm>
            <a:off x="4771292" y="1097378"/>
            <a:ext cx="4267200" cy="4937125"/>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700"/>
              </a:spcBef>
              <a:spcAft>
                <a:spcPts val="0"/>
              </a:spcAft>
              <a:buSzTx/>
              <a:buFont typeface="Arial" pitchFamily="34" charset="0"/>
              <a:buNone/>
              <a:tabLst/>
              <a:defRPr kumimoji="0" sz="1400" b="1" i="0" u="none" strike="noStrike" kern="1200" cap="none" spc="0" normalizeH="0" baseline="0">
                <a:ln>
                  <a:noFill/>
                </a:ln>
                <a:solidFill>
                  <a:schemeClr val="tx2"/>
                </a:solidFill>
                <a:effectLst/>
                <a:uLnTx/>
                <a:uFillTx/>
                <a:latin typeface="BLK Fort" panose="020B0503030202060203" pitchFamily="34" charset="0"/>
                <a:ea typeface="+mn-ea"/>
                <a:cs typeface="+mn-cs"/>
              </a:defRPr>
            </a:lvl1pPr>
            <a:lvl2pPr marL="13716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2pPr>
            <a:lvl3pPr marL="274320"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3pPr>
            <a:lvl4pPr marL="411480" marR="0" indent="-137160" algn="l" defTabSz="914400" rtl="0" eaLnBrk="1" fontAlgn="auto" latinLnBrk="0" hangingPunct="1">
              <a:lnSpc>
                <a:spcPct val="100000"/>
              </a:lnSpc>
              <a:spcBef>
                <a:spcPts val="700"/>
              </a:spcBef>
              <a:spcAft>
                <a:spcPts val="0"/>
              </a:spcAft>
              <a:buClr>
                <a:schemeClr val="tx1"/>
              </a:buClr>
              <a:buSzPct val="100000"/>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4pPr>
            <a:lvl5pPr marL="548640" marR="0" indent="-137160" algn="l" defTabSz="914400" rtl="0" eaLnBrk="1" fontAlgn="auto" latinLnBrk="0" hangingPunct="1">
              <a:lnSpc>
                <a:spcPct val="100000"/>
              </a:lnSpc>
              <a:spcBef>
                <a:spcPts val="700"/>
              </a:spcBef>
              <a:spcAft>
                <a:spcPts val="0"/>
              </a:spcAft>
              <a:buClr>
                <a:schemeClr val="tx1"/>
              </a:buClr>
              <a:buSzTx/>
              <a:buFont typeface="Arial" panose="020B0604020202020204" pitchFamily="34" charset="0"/>
              <a:buChar char="–"/>
              <a:tabLst/>
              <a:defRPr kumimoji="0" sz="1200" b="0" i="0" u="none" strike="noStrike" kern="1200" cap="none" spc="0" normalizeH="0" baseline="0">
                <a:ln>
                  <a:noFill/>
                </a:ln>
                <a:solidFill>
                  <a:schemeClr val="tx2"/>
                </a:solidFill>
                <a:effectLst/>
                <a:uLnTx/>
                <a:uFillTx/>
                <a:latin typeface="BLK Fort" panose="020B0503030202060203" pitchFamily="34" charset="0"/>
                <a:ea typeface="+mn-ea"/>
                <a:cs typeface="+mn-cs"/>
              </a:defRPr>
            </a:lvl5pPr>
            <a:lvl6pPr marL="886968"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6pPr>
            <a:lvl7pPr marL="1078992"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7pPr>
            <a:lvl8pPr marL="1271016" indent="-137160" algn="l" defTabSz="914400" rtl="0" eaLnBrk="1" latinLnBrk="0" hangingPunct="1">
              <a:spcBef>
                <a:spcPts val="700"/>
              </a:spcBef>
              <a:buClr>
                <a:schemeClr val="tx1"/>
              </a:buClr>
              <a:buFont typeface="Arial" pitchFamily="34" charset="0"/>
              <a:buChar char="•"/>
              <a:defRPr sz="1200" kern="1200">
                <a:solidFill>
                  <a:schemeClr val="tx1"/>
                </a:solidFill>
                <a:latin typeface="BLK Fort" panose="020B0503030202060203" pitchFamily="34" charset="0"/>
                <a:ea typeface="+mn-ea"/>
                <a:cs typeface="+mn-cs"/>
              </a:defRPr>
            </a:lvl8pPr>
            <a:lvl9pPr marL="1463040" indent="-137160" algn="l" defTabSz="914400" rtl="0" eaLnBrk="1" latinLnBrk="0" hangingPunct="1">
              <a:spcBef>
                <a:spcPts val="700"/>
              </a:spcBef>
              <a:buClr>
                <a:schemeClr val="tx1"/>
              </a:buClr>
              <a:buFont typeface="Arial" panose="020B0604020202020204" pitchFamily="34" charset="0"/>
              <a:buChar char="–"/>
              <a:defRPr sz="1200" kern="1200">
                <a:solidFill>
                  <a:schemeClr val="tx1"/>
                </a:solidFill>
                <a:latin typeface="BLK Fort" panose="020B0503030202060203" pitchFamily="34" charset="0"/>
                <a:ea typeface="+mn-ea"/>
                <a:cs typeface="+mn-cs"/>
              </a:defRPr>
            </a:lvl9pPr>
          </a:lstStyle>
          <a:p>
            <a:r>
              <a:rPr lang="en-US" dirty="0"/>
              <a:t>Challenges</a:t>
            </a:r>
          </a:p>
          <a:p>
            <a:endParaRPr lang="en-US" sz="800" dirty="0"/>
          </a:p>
          <a:p>
            <a:pPr marL="171450" indent="-171450">
              <a:buFont typeface="Arial" panose="020B0604020202020204" pitchFamily="34" charset="0"/>
              <a:buChar char="•"/>
            </a:pPr>
            <a:r>
              <a:rPr lang="en-US" sz="1200" dirty="0"/>
              <a:t>Federal Support </a:t>
            </a:r>
            <a:r>
              <a:rPr lang="en-US" sz="1200" b="0" dirty="0"/>
              <a:t>- Assessing factors relevant to MUNIs is more nuanced. Topics such as physical or transition climate risk and inequality are similar for </a:t>
            </a:r>
            <a:r>
              <a:rPr lang="en-US" sz="1200" b="0" dirty="0" err="1"/>
              <a:t>munis</a:t>
            </a:r>
            <a:r>
              <a:rPr lang="en-US" sz="1200" b="0" dirty="0"/>
              <a:t> and other sub-asset classes, however </a:t>
            </a:r>
            <a:r>
              <a:rPr lang="en-US" sz="1200" b="0" dirty="0" err="1"/>
              <a:t>munis</a:t>
            </a:r>
            <a:r>
              <a:rPr lang="en-US" sz="1200" b="0" dirty="0"/>
              <a:t> may benefit from federal or state support, potentially mitigating the effect on valuations. May not continue in the future. </a:t>
            </a:r>
          </a:p>
          <a:p>
            <a:pPr marL="171450" indent="-171450">
              <a:buFont typeface="Arial" panose="020B0604020202020204" pitchFamily="34" charset="0"/>
              <a:buChar char="•"/>
            </a:pPr>
            <a:r>
              <a:rPr lang="en-US" sz="1200" dirty="0"/>
              <a:t>MUNI Risk </a:t>
            </a:r>
            <a:r>
              <a:rPr lang="en-US" sz="1200" b="0" dirty="0"/>
              <a:t>- Risks vary with the type of muni bond. Munis can at times resemble sovereign borrowers and at times corporate issuers </a:t>
            </a:r>
          </a:p>
          <a:p>
            <a:pPr marL="171450" indent="-171450">
              <a:buFont typeface="Arial" panose="020B0604020202020204" pitchFamily="34" charset="0"/>
              <a:buChar char="•"/>
            </a:pPr>
            <a:r>
              <a:rPr lang="en-US" sz="1200" dirty="0"/>
              <a:t>Data</a:t>
            </a:r>
            <a:r>
              <a:rPr lang="en-US" sz="1200" b="0" dirty="0"/>
              <a:t> - For governance and social factors data is plentiful and often free but not disseminated effectively; for environmental factors it is still insufficient. Moreover, some issuers lack the necessary resources or perceive disclosure as a burden rather than a benefit to risk management and borrowing costs. Data is sometimes available on a state level, county level or obligor level. </a:t>
            </a:r>
          </a:p>
        </p:txBody>
      </p:sp>
    </p:spTree>
    <p:extLst>
      <p:ext uri="{BB962C8B-B14F-4D97-AF65-F5344CB8AC3E}">
        <p14:creationId xmlns:p14="http://schemas.microsoft.com/office/powerpoint/2010/main" val="37699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B7339-E890-4141-9667-772A5C1C5F2C}"/>
              </a:ext>
            </a:extLst>
          </p:cNvPr>
          <p:cNvSpPr>
            <a:spLocks noGrp="1"/>
          </p:cNvSpPr>
          <p:nvPr>
            <p:ph type="title"/>
          </p:nvPr>
        </p:nvSpPr>
        <p:spPr/>
        <p:txBody>
          <a:bodyPr/>
          <a:lstStyle/>
          <a:p>
            <a:r>
              <a:rPr lang="en-US" dirty="0"/>
              <a:t>Challenges with ESG MUNI Research</a:t>
            </a:r>
          </a:p>
        </p:txBody>
      </p:sp>
      <p:sp>
        <p:nvSpPr>
          <p:cNvPr id="3" name="Slide Number Placeholder 2">
            <a:extLst>
              <a:ext uri="{FF2B5EF4-FFF2-40B4-BE49-F238E27FC236}">
                <a16:creationId xmlns:a16="http://schemas.microsoft.com/office/drawing/2014/main" id="{26EC8286-F04B-41F5-9AA1-C70D19A946E2}"/>
              </a:ext>
            </a:extLst>
          </p:cNvPr>
          <p:cNvSpPr>
            <a:spLocks noGrp="1"/>
          </p:cNvSpPr>
          <p:nvPr>
            <p:ph type="sldNum" sz="quarter" idx="13"/>
          </p:nvPr>
        </p:nvSpPr>
        <p:spPr/>
        <p:txBody>
          <a:bodyPr/>
          <a:lstStyle/>
          <a:p>
            <a:fld id="{C0531ADF-2191-45C5-9D71-08764BF86A6F}" type="slidenum">
              <a:rPr lang="en-US" smtClean="0"/>
              <a:pPr/>
              <a:t>7</a:t>
            </a:fld>
            <a:endParaRPr lang="en-US"/>
          </a:p>
        </p:txBody>
      </p:sp>
      <p:sp>
        <p:nvSpPr>
          <p:cNvPr id="5" name="Footer Placeholder 4">
            <a:extLst>
              <a:ext uri="{FF2B5EF4-FFF2-40B4-BE49-F238E27FC236}">
                <a16:creationId xmlns:a16="http://schemas.microsoft.com/office/drawing/2014/main" id="{D8C75007-B698-49B2-BB58-4B795A4C9829}"/>
              </a:ext>
            </a:extLst>
          </p:cNvPr>
          <p:cNvSpPr>
            <a:spLocks noGrp="1"/>
          </p:cNvSpPr>
          <p:nvPr>
            <p:ph type="ftr" sz="quarter" idx="14"/>
          </p:nvPr>
        </p:nvSpPr>
        <p:spPr/>
        <p:txBody>
          <a:bodyPr/>
          <a:lstStyle/>
          <a:p>
            <a:r>
              <a:rPr lang="en-US"/>
              <a:t>Limited Distribution</a:t>
            </a:r>
          </a:p>
        </p:txBody>
      </p:sp>
      <p:pic>
        <p:nvPicPr>
          <p:cNvPr id="7" name="Picture 6">
            <a:extLst>
              <a:ext uri="{FF2B5EF4-FFF2-40B4-BE49-F238E27FC236}">
                <a16:creationId xmlns:a16="http://schemas.microsoft.com/office/drawing/2014/main" id="{E403020F-9920-4174-8A16-2002B3E70446}"/>
              </a:ext>
            </a:extLst>
          </p:cNvPr>
          <p:cNvPicPr>
            <a:picLocks noChangeAspect="1"/>
          </p:cNvPicPr>
          <p:nvPr/>
        </p:nvPicPr>
        <p:blipFill>
          <a:blip r:embed="rId2"/>
          <a:stretch>
            <a:fillRect/>
          </a:stretch>
        </p:blipFill>
        <p:spPr>
          <a:xfrm>
            <a:off x="199873" y="1380170"/>
            <a:ext cx="4294755" cy="3375660"/>
          </a:xfrm>
          <a:prstGeom prst="rect">
            <a:avLst/>
          </a:prstGeom>
        </p:spPr>
      </p:pic>
      <p:pic>
        <p:nvPicPr>
          <p:cNvPr id="8" name="Picture 7">
            <a:extLst>
              <a:ext uri="{FF2B5EF4-FFF2-40B4-BE49-F238E27FC236}">
                <a16:creationId xmlns:a16="http://schemas.microsoft.com/office/drawing/2014/main" id="{20311C26-69D1-4D6E-9055-2B3F20C6A2A3}"/>
              </a:ext>
            </a:extLst>
          </p:cNvPr>
          <p:cNvPicPr>
            <a:picLocks noChangeAspect="1"/>
          </p:cNvPicPr>
          <p:nvPr/>
        </p:nvPicPr>
        <p:blipFill>
          <a:blip r:embed="rId3"/>
          <a:stretch>
            <a:fillRect/>
          </a:stretch>
        </p:blipFill>
        <p:spPr>
          <a:xfrm>
            <a:off x="4712677" y="1375410"/>
            <a:ext cx="4065563" cy="3380420"/>
          </a:xfrm>
          <a:prstGeom prst="rect">
            <a:avLst/>
          </a:prstGeom>
        </p:spPr>
      </p:pic>
    </p:spTree>
    <p:extLst>
      <p:ext uri="{BB962C8B-B14F-4D97-AF65-F5344CB8AC3E}">
        <p14:creationId xmlns:p14="http://schemas.microsoft.com/office/powerpoint/2010/main" val="630761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8E97-FD8E-472A-87E4-D37C3D0420FA}"/>
              </a:ext>
            </a:extLst>
          </p:cNvPr>
          <p:cNvSpPr>
            <a:spLocks noGrp="1"/>
          </p:cNvSpPr>
          <p:nvPr>
            <p:ph type="title"/>
          </p:nvPr>
        </p:nvSpPr>
        <p:spPr/>
        <p:txBody>
          <a:bodyPr/>
          <a:lstStyle/>
          <a:p>
            <a:r>
              <a:rPr lang="en-US" dirty="0"/>
              <a:t>ESG Considerations in MUNIs</a:t>
            </a:r>
          </a:p>
        </p:txBody>
      </p:sp>
      <p:sp>
        <p:nvSpPr>
          <p:cNvPr id="3" name="Slide Number Placeholder 2">
            <a:extLst>
              <a:ext uri="{FF2B5EF4-FFF2-40B4-BE49-F238E27FC236}">
                <a16:creationId xmlns:a16="http://schemas.microsoft.com/office/drawing/2014/main" id="{A4A97D22-83F3-4896-A36D-9B0A4F880168}"/>
              </a:ext>
            </a:extLst>
          </p:cNvPr>
          <p:cNvSpPr>
            <a:spLocks noGrp="1"/>
          </p:cNvSpPr>
          <p:nvPr>
            <p:ph type="sldNum" sz="quarter" idx="13"/>
          </p:nvPr>
        </p:nvSpPr>
        <p:spPr/>
        <p:txBody>
          <a:bodyPr/>
          <a:lstStyle/>
          <a:p>
            <a:fld id="{C0531ADF-2191-45C5-9D71-08764BF86A6F}" type="slidenum">
              <a:rPr lang="en-US" smtClean="0"/>
              <a:pPr/>
              <a:t>8</a:t>
            </a:fld>
            <a:endParaRPr lang="en-US"/>
          </a:p>
        </p:txBody>
      </p:sp>
      <p:sp>
        <p:nvSpPr>
          <p:cNvPr id="5" name="Footer Placeholder 4">
            <a:extLst>
              <a:ext uri="{FF2B5EF4-FFF2-40B4-BE49-F238E27FC236}">
                <a16:creationId xmlns:a16="http://schemas.microsoft.com/office/drawing/2014/main" id="{C312C156-6016-4E88-B199-9AF65EFB43F9}"/>
              </a:ext>
            </a:extLst>
          </p:cNvPr>
          <p:cNvSpPr>
            <a:spLocks noGrp="1"/>
          </p:cNvSpPr>
          <p:nvPr>
            <p:ph type="ftr" sz="quarter" idx="14"/>
          </p:nvPr>
        </p:nvSpPr>
        <p:spPr/>
        <p:txBody>
          <a:bodyPr/>
          <a:lstStyle/>
          <a:p>
            <a:r>
              <a:rPr lang="en-US"/>
              <a:t>Limited Distribution</a:t>
            </a:r>
          </a:p>
        </p:txBody>
      </p:sp>
      <p:pic>
        <p:nvPicPr>
          <p:cNvPr id="8" name="Picture 7">
            <a:extLst>
              <a:ext uri="{FF2B5EF4-FFF2-40B4-BE49-F238E27FC236}">
                <a16:creationId xmlns:a16="http://schemas.microsoft.com/office/drawing/2014/main" id="{A9C4A6EA-D50A-4559-AE67-5AE9B584AD60}"/>
              </a:ext>
            </a:extLst>
          </p:cNvPr>
          <p:cNvPicPr>
            <a:picLocks noChangeAspect="1"/>
          </p:cNvPicPr>
          <p:nvPr/>
        </p:nvPicPr>
        <p:blipFill>
          <a:blip r:embed="rId2"/>
          <a:stretch>
            <a:fillRect/>
          </a:stretch>
        </p:blipFill>
        <p:spPr>
          <a:xfrm>
            <a:off x="1985239" y="896112"/>
            <a:ext cx="5173521" cy="5292751"/>
          </a:xfrm>
          <a:prstGeom prst="rect">
            <a:avLst/>
          </a:prstGeom>
        </p:spPr>
      </p:pic>
    </p:spTree>
    <p:extLst>
      <p:ext uri="{BB962C8B-B14F-4D97-AF65-F5344CB8AC3E}">
        <p14:creationId xmlns:p14="http://schemas.microsoft.com/office/powerpoint/2010/main" val="2838221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451EB7-FD5D-423A-894E-78E606596303}"/>
              </a:ext>
            </a:extLst>
          </p:cNvPr>
          <p:cNvSpPr>
            <a:spLocks noGrp="1"/>
          </p:cNvSpPr>
          <p:nvPr>
            <p:ph type="title"/>
          </p:nvPr>
        </p:nvSpPr>
        <p:spPr/>
        <p:txBody>
          <a:bodyPr/>
          <a:lstStyle/>
          <a:p>
            <a:r>
              <a:rPr lang="en-US" dirty="0"/>
              <a:t>Data</a:t>
            </a:r>
          </a:p>
        </p:txBody>
      </p:sp>
      <p:sp>
        <p:nvSpPr>
          <p:cNvPr id="3" name="Slide Number Placeholder 2">
            <a:extLst>
              <a:ext uri="{FF2B5EF4-FFF2-40B4-BE49-F238E27FC236}">
                <a16:creationId xmlns:a16="http://schemas.microsoft.com/office/drawing/2014/main" id="{EB60A2AD-5B25-4729-8722-AC5FCE69FED8}"/>
              </a:ext>
            </a:extLst>
          </p:cNvPr>
          <p:cNvSpPr>
            <a:spLocks noGrp="1"/>
          </p:cNvSpPr>
          <p:nvPr>
            <p:ph type="sldNum" sz="quarter" idx="4294967295"/>
          </p:nvPr>
        </p:nvSpPr>
        <p:spPr>
          <a:xfrm>
            <a:off x="8732838" y="6446838"/>
            <a:ext cx="411162" cy="411162"/>
          </a:xfrm>
        </p:spPr>
        <p:txBody>
          <a:bodyPr/>
          <a:lstStyle/>
          <a:p>
            <a:fld id="{C0531ADF-2191-45C5-9D71-08764BF86A6F}" type="slidenum">
              <a:rPr lang="en-US" smtClean="0"/>
              <a:pPr/>
              <a:t>9</a:t>
            </a:fld>
            <a:endParaRPr lang="en-US"/>
          </a:p>
        </p:txBody>
      </p:sp>
      <p:sp>
        <p:nvSpPr>
          <p:cNvPr id="5" name="Footer Placeholder 4">
            <a:extLst>
              <a:ext uri="{FF2B5EF4-FFF2-40B4-BE49-F238E27FC236}">
                <a16:creationId xmlns:a16="http://schemas.microsoft.com/office/drawing/2014/main" id="{900DC0C1-124F-441E-B6F6-A46DD6BCDD85}"/>
              </a:ext>
            </a:extLst>
          </p:cNvPr>
          <p:cNvSpPr>
            <a:spLocks noGrp="1"/>
          </p:cNvSpPr>
          <p:nvPr>
            <p:ph type="ftr" sz="quarter" idx="4294967295"/>
          </p:nvPr>
        </p:nvSpPr>
        <p:spPr>
          <a:xfrm>
            <a:off x="0" y="6446838"/>
            <a:ext cx="5943600" cy="411162"/>
          </a:xfrm>
        </p:spPr>
        <p:txBody>
          <a:bodyPr/>
          <a:lstStyle/>
          <a:p>
            <a:r>
              <a:rPr lang="en-US"/>
              <a:t>Limited Distribution</a:t>
            </a:r>
          </a:p>
        </p:txBody>
      </p:sp>
    </p:spTree>
    <p:extLst>
      <p:ext uri="{BB962C8B-B14F-4D97-AF65-F5344CB8AC3E}">
        <p14:creationId xmlns:p14="http://schemas.microsoft.com/office/powerpoint/2010/main" val="3210121237"/>
      </p:ext>
    </p:extLst>
  </p:cSld>
  <p:clrMapOvr>
    <a:masterClrMapping/>
  </p:clrMapOvr>
</p:sld>
</file>

<file path=ppt/theme/theme1.xml><?xml version="1.0" encoding="utf-8"?>
<a:theme xmlns:a="http://schemas.openxmlformats.org/drawingml/2006/main" name="BLK 4x3 2019">
  <a:themeElements>
    <a:clrScheme name="BLK 2019">
      <a:dk1>
        <a:srgbClr val="000000"/>
      </a:dk1>
      <a:lt1>
        <a:srgbClr val="FFFFFF"/>
      </a:lt1>
      <a:dk2>
        <a:srgbClr val="000000"/>
      </a:dk2>
      <a:lt2>
        <a:srgbClr val="D6D5DD"/>
      </a:lt2>
      <a:accent1>
        <a:srgbClr val="FF4713"/>
      </a:accent1>
      <a:accent2>
        <a:srgbClr val="FFCE00"/>
      </a:accent2>
      <a:accent3>
        <a:srgbClr val="008B5C"/>
      </a:accent3>
      <a:accent4>
        <a:srgbClr val="FC9BB3"/>
      </a:accent4>
      <a:accent5>
        <a:srgbClr val="9062BC"/>
      </a:accent5>
      <a:accent6>
        <a:srgbClr val="C00B28"/>
      </a:accent6>
      <a:hlink>
        <a:srgbClr val="FF4713"/>
      </a:hlink>
      <a:folHlink>
        <a:srgbClr val="D50032"/>
      </a:folHlink>
    </a:clrScheme>
    <a:fontScheme name="BLK Fort (Updated 2019)">
      <a:majorFont>
        <a:latin typeface="BLK Fort Extrabold"/>
        <a:ea typeface=""/>
        <a:cs typeface=""/>
      </a:majorFont>
      <a:minorFont>
        <a:latin typeface="BLK For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6D5DD"/>
        </a:solidFill>
        <a:ln w="9525" cap="flat" cmpd="sng" algn="ctr">
          <a:noFill/>
          <a:prstDash val="solid"/>
        </a:ln>
        <a:effectLst/>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a:buClr>
            <a:schemeClr val="tx2"/>
          </a:buClr>
          <a:buSzPct val="110000"/>
          <a:defRPr sz="1400" b="1" kern="0" dirty="0" err="1" smtClean="0"/>
        </a:defPPr>
      </a:lst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64592" indent="-164592" algn="l">
          <a:buClr>
            <a:schemeClr val="tx1"/>
          </a:buClr>
          <a:buSzPct val="110000"/>
          <a:buFont typeface="Arial" panose="020B0604020202020204" pitchFamily="34" charset="0"/>
          <a:buChar char="•"/>
          <a:defRPr sz="1200" dirty="0" err="1" smtClean="0"/>
        </a:defPPr>
      </a:lstStyle>
    </a:txDef>
  </a:objectDefaults>
  <a:extraClrSchemeLst/>
  <a:custClrLst>
    <a:custClr name="blank">
      <a:srgbClr val="FFFFFF"/>
    </a:custClr>
    <a:custClr name="blank">
      <a:srgbClr val="FFFFFF"/>
    </a:custClr>
    <a:custClr name="blank">
      <a:srgbClr val="FFFFFF"/>
    </a:custClr>
    <a:custClr name="Dark Gray">
      <a:srgbClr val="7C7B7F"/>
    </a:custClr>
    <a:custClr name="172 Shade">
      <a:srgbClr val="CD4119"/>
    </a:custClr>
    <a:custClr name="116 Shade">
      <a:srgbClr val="FCA900"/>
    </a:custClr>
    <a:custClr name="7724 Shade">
      <a:srgbClr val="00573C"/>
    </a:custClr>
    <a:custClr name="183 Shade">
      <a:srgbClr val="C80058"/>
    </a:custClr>
    <a:custClr name="2074 Shade">
      <a:srgbClr val="6E3FA3"/>
    </a:custClr>
    <a:custClr name="199 Shade">
      <a:srgbClr val="990013"/>
    </a:custClr>
    <a:custClr name="blank">
      <a:srgbClr val="FFFFFF"/>
    </a:custClr>
    <a:custClr name="blank">
      <a:srgbClr val="FFFFFF"/>
    </a:custClr>
    <a:custClr name="blank">
      <a:srgbClr val="FFFFFF"/>
    </a:custClr>
    <a:custClr name="Light Gray">
      <a:srgbClr val="D6D5DD"/>
    </a:custClr>
    <a:custClr name="172 Tint">
      <a:srgbClr val="FFB194"/>
    </a:custClr>
    <a:custClr name="116 Tint">
      <a:srgbClr val="FFE67F"/>
    </a:custClr>
    <a:custClr name="7724 Tint">
      <a:srgbClr val="9BD7BE"/>
    </a:custClr>
    <a:custClr name="183 Tint">
      <a:srgbClr val="F8D2D6"/>
    </a:custClr>
    <a:custClr name="2074 Tint">
      <a:srgbClr val="C7B2DE"/>
    </a:custClr>
    <a:custClr name="199 Tint">
      <a:srgbClr val="F3B8C9"/>
    </a:custClr>
  </a:custClrLst>
  <a:extLst>
    <a:ext uri="{05A4C25C-085E-4340-85A3-A5531E510DB2}">
      <thm15:themeFamily xmlns:thm15="http://schemas.microsoft.com/office/thememl/2012/main" name="Presentation1" id="{30546805-06BB-407E-9C24-A66C88789374}" vid="{926F3CF0-7ADC-470E-AAF6-E4F70375BBAB}"/>
    </a:ext>
  </a:extLst>
</a:theme>
</file>

<file path=ppt/theme/theme2.xml><?xml version="1.0" encoding="utf-8"?>
<a:theme xmlns:a="http://schemas.openxmlformats.org/drawingml/2006/main" name="Office Theme">
  <a:themeElements>
    <a:clrScheme name="BLK 2019">
      <a:dk1>
        <a:srgbClr val="000000"/>
      </a:dk1>
      <a:lt1>
        <a:srgbClr val="FFFFFF"/>
      </a:lt1>
      <a:dk2>
        <a:srgbClr val="000000"/>
      </a:dk2>
      <a:lt2>
        <a:srgbClr val="D6D5DD"/>
      </a:lt2>
      <a:accent1>
        <a:srgbClr val="FF4713"/>
      </a:accent1>
      <a:accent2>
        <a:srgbClr val="FFCE00"/>
      </a:accent2>
      <a:accent3>
        <a:srgbClr val="008B5C"/>
      </a:accent3>
      <a:accent4>
        <a:srgbClr val="FC9BB3"/>
      </a:accent4>
      <a:accent5>
        <a:srgbClr val="9062BC"/>
      </a:accent5>
      <a:accent6>
        <a:srgbClr val="C00B28"/>
      </a:accent6>
      <a:hlink>
        <a:srgbClr val="FF4713"/>
      </a:hlink>
      <a:folHlink>
        <a:srgbClr val="D50032"/>
      </a:folHlink>
    </a:clrScheme>
    <a:fontScheme name="BLK Fort">
      <a:majorFont>
        <a:latin typeface="BLK Fort Extrabold"/>
        <a:ea typeface=""/>
        <a:cs typeface=""/>
      </a:majorFont>
      <a:minorFont>
        <a:latin typeface="BLK For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9D9D9"/>
        </a:solidFill>
        <a:ln w="9525" cap="flat" cmpd="sng" algn="ctr">
          <a:noFill/>
          <a:prstDash val="solid"/>
        </a:ln>
        <a:effectLst/>
      </a:spPr>
      <a:bodyPr rot="0" spcFirstLastPara="0" vertOverflow="overflow" horzOverflow="overflow" vert="horz" wrap="square" lIns="72000" tIns="36000" rIns="72000" bIns="36000" numCol="1" spcCol="0" rtlCol="0" fromWordArt="0" anchor="ctr" anchorCtr="1" forceAA="0" compatLnSpc="1">
        <a:prstTxWarp prst="textNoShape">
          <a:avLst/>
        </a:prstTxWarp>
        <a:noAutofit/>
      </a:bodyPr>
      <a:lstStyle>
        <a:defPPr algn="ctr">
          <a:buClr>
            <a:schemeClr val="tx2"/>
          </a:buClr>
          <a:buSzPct val="110000"/>
          <a:defRPr sz="1000" b="1" kern="0" dirty="0" err="1" smtClean="0"/>
        </a:defPPr>
      </a:lstStyle>
    </a:spDef>
    <a:lnDef>
      <a:spPr>
        <a:ln>
          <a:solidFill>
            <a:srgbClr val="D9D9D9"/>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64592" indent="-164592" algn="l">
          <a:buClr>
            <a:schemeClr val="tx1"/>
          </a:buClr>
          <a:buSzPct val="110000"/>
          <a:buFont typeface="Arial" panose="020B0604020202020204" pitchFamily="34" charset="0"/>
          <a:buChar char="•"/>
          <a:defRPr sz="1200" dirty="0" err="1" smtClean="0"/>
        </a:defPPr>
      </a:lstStyle>
    </a:txDef>
  </a:objectDefaults>
  <a:extraClrSchemeLst/>
  <a:custClrLst>
    <a:custClr name="blank">
      <a:srgbClr val="FFFFFF"/>
    </a:custClr>
    <a:custClr name="blank">
      <a:srgbClr val="FFFFFF"/>
    </a:custClr>
    <a:custClr name="blank">
      <a:srgbClr val="FFFFFF"/>
    </a:custClr>
    <a:custClr name="Dark Gray">
      <a:srgbClr val="7C7B7F"/>
    </a:custClr>
    <a:custClr name="172 Shade">
      <a:srgbClr val="CD4119"/>
    </a:custClr>
    <a:custClr name="116 Shade">
      <a:srgbClr val="FCA900"/>
    </a:custClr>
    <a:custClr name="7724 Shade">
      <a:srgbClr val="00573C"/>
    </a:custClr>
    <a:custClr name="183 Shade">
      <a:srgbClr val="C80058"/>
    </a:custClr>
    <a:custClr name="2074 Shade">
      <a:srgbClr val="6E3FA3"/>
    </a:custClr>
    <a:custClr name="199 Shade">
      <a:srgbClr val="990013"/>
    </a:custClr>
    <a:custClr name="blank">
      <a:srgbClr val="FFFFFF"/>
    </a:custClr>
    <a:custClr name="blank">
      <a:srgbClr val="FFFFFF"/>
    </a:custClr>
    <a:custClr name="blank">
      <a:srgbClr val="FFFFFF"/>
    </a:custClr>
    <a:custClr name="Light Gray">
      <a:srgbClr val="D6D5DD"/>
    </a:custClr>
    <a:custClr name="172 Tint">
      <a:srgbClr val="FFB194"/>
    </a:custClr>
    <a:custClr name="116 Tint">
      <a:srgbClr val="FFE67F"/>
    </a:custClr>
    <a:custClr name="7724 Tint">
      <a:srgbClr val="9BD7BE"/>
    </a:custClr>
    <a:custClr name="183 Tint">
      <a:srgbClr val="F8D2D6"/>
    </a:custClr>
    <a:custClr name="2074 Tint">
      <a:srgbClr val="C7B2DE"/>
    </a:custClr>
    <a:custClr name="199 Tint">
      <a:srgbClr val="F3B8C9"/>
    </a:custClr>
  </a:custClrLst>
</a:theme>
</file>

<file path=ppt/theme/theme3.xml><?xml version="1.0" encoding="utf-8"?>
<a:theme xmlns:a="http://schemas.openxmlformats.org/drawingml/2006/main" name="Office Theme">
  <a:themeElements>
    <a:clrScheme name="BLK 2019">
      <a:dk1>
        <a:srgbClr val="000000"/>
      </a:dk1>
      <a:lt1>
        <a:srgbClr val="FFFFFF"/>
      </a:lt1>
      <a:dk2>
        <a:srgbClr val="000000"/>
      </a:dk2>
      <a:lt2>
        <a:srgbClr val="D6D5DD"/>
      </a:lt2>
      <a:accent1>
        <a:srgbClr val="FF4713"/>
      </a:accent1>
      <a:accent2>
        <a:srgbClr val="FFCE00"/>
      </a:accent2>
      <a:accent3>
        <a:srgbClr val="008B5C"/>
      </a:accent3>
      <a:accent4>
        <a:srgbClr val="FC9BB3"/>
      </a:accent4>
      <a:accent5>
        <a:srgbClr val="9062BC"/>
      </a:accent5>
      <a:accent6>
        <a:srgbClr val="C00B28"/>
      </a:accent6>
      <a:hlink>
        <a:srgbClr val="FF4713"/>
      </a:hlink>
      <a:folHlink>
        <a:srgbClr val="D50032"/>
      </a:folHlink>
    </a:clrScheme>
    <a:fontScheme name="BLK Fort">
      <a:majorFont>
        <a:latin typeface="BLK Fort Extrabold"/>
        <a:ea typeface=""/>
        <a:cs typeface=""/>
      </a:majorFont>
      <a:minorFont>
        <a:latin typeface="BLK For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9D9D9"/>
        </a:solidFill>
        <a:ln w="9525" cap="flat" cmpd="sng" algn="ctr">
          <a:noFill/>
          <a:prstDash val="solid"/>
        </a:ln>
        <a:effectLst/>
      </a:spPr>
      <a:bodyPr rot="0" spcFirstLastPara="0" vertOverflow="overflow" horzOverflow="overflow" vert="horz" wrap="square" lIns="72000" tIns="36000" rIns="72000" bIns="36000" numCol="1" spcCol="0" rtlCol="0" fromWordArt="0" anchor="ctr" anchorCtr="1" forceAA="0" compatLnSpc="1">
        <a:prstTxWarp prst="textNoShape">
          <a:avLst/>
        </a:prstTxWarp>
        <a:noAutofit/>
      </a:bodyPr>
      <a:lstStyle>
        <a:defPPr algn="ctr">
          <a:buClr>
            <a:schemeClr val="tx2"/>
          </a:buClr>
          <a:buSzPct val="110000"/>
          <a:defRPr sz="1000" b="1" kern="0" dirty="0" err="1" smtClean="0"/>
        </a:defPPr>
      </a:lstStyle>
    </a:spDef>
    <a:lnDef>
      <a:spPr>
        <a:ln>
          <a:solidFill>
            <a:srgbClr val="D9D9D9"/>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164592" indent="-164592" algn="l">
          <a:buClr>
            <a:schemeClr val="tx1"/>
          </a:buClr>
          <a:buSzPct val="110000"/>
          <a:buFont typeface="Arial" panose="020B0604020202020204" pitchFamily="34" charset="0"/>
          <a:buChar char="•"/>
          <a:defRPr sz="1200" dirty="0" err="1" smtClean="0"/>
        </a:defPPr>
      </a:lstStyle>
    </a:txDef>
  </a:objectDefaults>
  <a:extraClrSchemeLst/>
  <a:custClrLst>
    <a:custClr name="blank">
      <a:srgbClr val="FFFFFF"/>
    </a:custClr>
    <a:custClr name="blank">
      <a:srgbClr val="FFFFFF"/>
    </a:custClr>
    <a:custClr name="blank">
      <a:srgbClr val="FFFFFF"/>
    </a:custClr>
    <a:custClr name="Dark Gray">
      <a:srgbClr val="7C7B7F"/>
    </a:custClr>
    <a:custClr name="172 Shade">
      <a:srgbClr val="CD4119"/>
    </a:custClr>
    <a:custClr name="116 Shade">
      <a:srgbClr val="FCA900"/>
    </a:custClr>
    <a:custClr name="7724 Shade">
      <a:srgbClr val="00573C"/>
    </a:custClr>
    <a:custClr name="183 Shade">
      <a:srgbClr val="C80058"/>
    </a:custClr>
    <a:custClr name="2074 Shade">
      <a:srgbClr val="6E3FA3"/>
    </a:custClr>
    <a:custClr name="199 Shade">
      <a:srgbClr val="990013"/>
    </a:custClr>
    <a:custClr name="blank">
      <a:srgbClr val="FFFFFF"/>
    </a:custClr>
    <a:custClr name="blank">
      <a:srgbClr val="FFFFFF"/>
    </a:custClr>
    <a:custClr name="blank">
      <a:srgbClr val="FFFFFF"/>
    </a:custClr>
    <a:custClr name="Light Gray">
      <a:srgbClr val="D6D5DD"/>
    </a:custClr>
    <a:custClr name="172 Tint">
      <a:srgbClr val="FFB194"/>
    </a:custClr>
    <a:custClr name="116 Tint">
      <a:srgbClr val="FFE67F"/>
    </a:custClr>
    <a:custClr name="7724 Tint">
      <a:srgbClr val="9BD7BE"/>
    </a:custClr>
    <a:custClr name="183 Tint">
      <a:srgbClr val="F8D2D6"/>
    </a:custClr>
    <a:custClr name="2074 Tint">
      <a:srgbClr val="C7B2DE"/>
    </a:custClr>
    <a:custClr name="199 Tint">
      <a:srgbClr val="F3B8C9"/>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0D2FC58E50A04DA5F7DE0AD61187BD" ma:contentTypeVersion="7" ma:contentTypeDescription="Create a new document." ma:contentTypeScope="" ma:versionID="c0e8bce5b7045e3c3f4e00db174bf34e">
  <xsd:schema xmlns:xsd="http://www.w3.org/2001/XMLSchema" xmlns:xs="http://www.w3.org/2001/XMLSchema" xmlns:p="http://schemas.microsoft.com/office/2006/metadata/properties" xmlns:ns3="223c3d5d-ceb4-4a00-bc21-7126cdbb04c1" xmlns:ns4="7d4fb135-8069-459d-ab09-82438df1976b" targetNamespace="http://schemas.microsoft.com/office/2006/metadata/properties" ma:root="true" ma:fieldsID="a2b15e186f20fcde22cba637a3c37d54" ns3:_="" ns4:_="">
    <xsd:import namespace="223c3d5d-ceb4-4a00-bc21-7126cdbb04c1"/>
    <xsd:import namespace="7d4fb135-8069-459d-ab09-82438df1976b"/>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3c3d5d-ceb4-4a00-bc21-7126cdbb0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4fb135-8069-459d-ab09-82438df1976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FC2582-7683-4702-944F-CBFFF79CEA50}">
  <ds:schemaRefs>
    <ds:schemaRef ds:uri="http://schemas.microsoft.com/sharepoint/v3/contenttype/forms"/>
  </ds:schemaRefs>
</ds:datastoreItem>
</file>

<file path=customXml/itemProps2.xml><?xml version="1.0" encoding="utf-8"?>
<ds:datastoreItem xmlns:ds="http://schemas.openxmlformats.org/officeDocument/2006/customXml" ds:itemID="{44D3DDAD-FB86-4A22-B042-51963675CF46}">
  <ds:schemaRefs>
    <ds:schemaRef ds:uri="223c3d5d-ceb4-4a00-bc21-7126cdbb04c1"/>
    <ds:schemaRef ds:uri="7d4fb135-8069-459d-ab09-82438df1976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870EC6B-5670-43E5-AAA5-861D4F028F2C}">
  <ds:schemaRefs>
    <ds:schemaRef ds:uri="http://schemas.microsoft.com/office/2006/metadata/properties"/>
    <ds:schemaRef ds:uri="http://purl.org/dc/terms/"/>
    <ds:schemaRef ds:uri="http://purl.org/dc/dcmitype/"/>
    <ds:schemaRef ds:uri="http://www.w3.org/XML/1998/namespace"/>
    <ds:schemaRef ds:uri="223c3d5d-ceb4-4a00-bc21-7126cdbb04c1"/>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7d4fb135-8069-459d-ab09-82438df1976b"/>
  </ds:schemaRefs>
</ds:datastoreItem>
</file>

<file path=docProps/app.xml><?xml version="1.0" encoding="utf-8"?>
<Properties xmlns="http://schemas.openxmlformats.org/officeDocument/2006/extended-properties" xmlns:vt="http://schemas.openxmlformats.org/officeDocument/2006/docPropsVTypes">
  <Template>blank</Template>
  <TotalTime>3018</TotalTime>
  <Words>3093</Words>
  <Application>Microsoft Office PowerPoint</Application>
  <PresentationFormat>On-screen Show (4:3)</PresentationFormat>
  <Paragraphs>941</Paragraphs>
  <Slides>44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BLK Fort Cond Light</vt:lpstr>
      <vt:lpstr>BLK Fort</vt:lpstr>
      <vt:lpstr>BLK Fort Extrabold</vt:lpstr>
      <vt:lpstr>Calibri</vt:lpstr>
      <vt:lpstr>BLK 4x3 2019</vt:lpstr>
      <vt:lpstr>Systematic ESG MUNI Alpha Research</vt:lpstr>
      <vt:lpstr>Outline</vt:lpstr>
      <vt:lpstr>Executive Summary </vt:lpstr>
      <vt:lpstr>MUNI ESG Overview</vt:lpstr>
      <vt:lpstr>Municipal Bond Market Overview</vt:lpstr>
      <vt:lpstr>ESG Research in MUNIs</vt:lpstr>
      <vt:lpstr>Challenges with ESG MUNI Research</vt:lpstr>
      <vt:lpstr>ESG Considerations in MUNIs</vt:lpstr>
      <vt:lpstr>Data</vt:lpstr>
      <vt:lpstr>Benchmark Summary Statistics</vt:lpstr>
      <vt:lpstr>Summary Statistics</vt:lpstr>
      <vt:lpstr>ESG Dataset Summary</vt:lpstr>
      <vt:lpstr>ESG Datasets Summary</vt:lpstr>
      <vt:lpstr>ESG Datasets Summary</vt:lpstr>
      <vt:lpstr>ESG Datasets</vt:lpstr>
      <vt:lpstr>ESG Insights</vt:lpstr>
      <vt:lpstr>Clarity AI ESG Scores</vt:lpstr>
      <vt:lpstr>EPA - % Green Energy Production</vt:lpstr>
      <vt:lpstr>EPA - % Green Energy Consumption</vt:lpstr>
      <vt:lpstr>% Green Debt</vt:lpstr>
      <vt:lpstr>Carbon Emissions Per GDP</vt:lpstr>
      <vt:lpstr>ACEEE State Energy Efficiency Scores</vt:lpstr>
      <vt:lpstr>State Green Policy Signal Correlation</vt:lpstr>
      <vt:lpstr>State Green Policy Signal Performance</vt:lpstr>
      <vt:lpstr>Finding the Double-Bottom Line Sustainable outcomes and alpha drivers for State Green Policy Signal</vt:lpstr>
      <vt:lpstr>Finding the Double-Bottom Line Sustainable outcomes and alpha drivers for State Green Policy Signal</vt:lpstr>
      <vt:lpstr>Ground Transportation</vt:lpstr>
      <vt:lpstr>County Health Rankings</vt:lpstr>
      <vt:lpstr>Racial Equity</vt:lpstr>
      <vt:lpstr>Cyber Security</vt:lpstr>
      <vt:lpstr>University Level Revenue Driver</vt:lpstr>
      <vt:lpstr>Appendix</vt:lpstr>
      <vt:lpstr>Data Sources</vt:lpstr>
      <vt:lpstr>Appendix – Useful ESG Resources</vt:lpstr>
      <vt:lpstr>PowerPoint Presentation</vt:lpstr>
      <vt:lpstr>What is a Municipal Bond?</vt:lpstr>
      <vt:lpstr>Municipal Marketplace</vt:lpstr>
      <vt:lpstr>Sectors of the Market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ESG Active MUNI</dc:title>
  <dc:creator>Kaul, Karishma</dc:creator>
  <cp:lastModifiedBy>Pankaj Kumar LNU</cp:lastModifiedBy>
  <cp:revision>136</cp:revision>
  <cp:lastPrinted>2019-03-06T15:29:19Z</cp:lastPrinted>
  <dcterms:created xsi:type="dcterms:W3CDTF">2021-03-04T15:59:58Z</dcterms:created>
  <dcterms:modified xsi:type="dcterms:W3CDTF">2022-01-15T00:33:17Z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0x010100CB0D2FC58E50A04DA5F7DE0AD61187BD</vt:lpwstr>
  </property>
</Properties>
</file>